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429" r:id="rId2"/>
    <p:sldId id="430" r:id="rId3"/>
    <p:sldId id="256" r:id="rId4"/>
    <p:sldId id="401" r:id="rId5"/>
    <p:sldId id="446" r:id="rId6"/>
    <p:sldId id="363" r:id="rId7"/>
    <p:sldId id="454" r:id="rId8"/>
    <p:sldId id="369" r:id="rId9"/>
    <p:sldId id="431" r:id="rId10"/>
    <p:sldId id="426" r:id="rId11"/>
    <p:sldId id="423" r:id="rId12"/>
    <p:sldId id="398" r:id="rId13"/>
    <p:sldId id="437" r:id="rId14"/>
    <p:sldId id="367" r:id="rId15"/>
    <p:sldId id="381" r:id="rId16"/>
    <p:sldId id="329" r:id="rId17"/>
    <p:sldId id="414" r:id="rId18"/>
    <p:sldId id="327" r:id="rId19"/>
    <p:sldId id="419" r:id="rId20"/>
    <p:sldId id="332" r:id="rId21"/>
    <p:sldId id="404" r:id="rId22"/>
    <p:sldId id="335" r:id="rId23"/>
    <p:sldId id="361" r:id="rId24"/>
    <p:sldId id="315" r:id="rId25"/>
    <p:sldId id="443" r:id="rId26"/>
    <p:sldId id="433" r:id="rId27"/>
    <p:sldId id="457" r:id="rId28"/>
    <p:sldId id="453" r:id="rId29"/>
    <p:sldId id="456" r:id="rId30"/>
    <p:sldId id="399" r:id="rId31"/>
    <p:sldId id="434" r:id="rId32"/>
    <p:sldId id="450" r:id="rId33"/>
    <p:sldId id="342" r:id="rId34"/>
    <p:sldId id="445" r:id="rId35"/>
    <p:sldId id="444" r:id="rId36"/>
    <p:sldId id="324" r:id="rId37"/>
    <p:sldId id="442" r:id="rId38"/>
    <p:sldId id="427" r:id="rId39"/>
    <p:sldId id="441" r:id="rId40"/>
    <p:sldId id="325" r:id="rId41"/>
    <p:sldId id="394" r:id="rId42"/>
    <p:sldId id="407" r:id="rId43"/>
  </p:sldIdLst>
  <p:sldSz cx="12192000" cy="6858000"/>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915" autoAdjust="0"/>
  </p:normalViewPr>
  <p:slideViewPr>
    <p:cSldViewPr snapToObjects="1">
      <p:cViewPr varScale="1">
        <p:scale>
          <a:sx n="74" d="100"/>
          <a:sy n="74" d="100"/>
        </p:scale>
        <p:origin x="-378"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04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15568-B9E5-4F94-9791-988375284035}" type="datetimeFigureOut">
              <a:rPr lang="de-DE" smtClean="0"/>
              <a:pPr/>
              <a:t>22.02.2013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50013A-49A7-4E11-900C-31F0645CBC2D}" type="slidenum">
              <a:rPr lang="de-DE" smtClean="0"/>
              <a:pPr/>
              <a:t>‹Nr.›</a:t>
            </a:fld>
            <a:endParaRPr lang="de-DE"/>
          </a:p>
        </p:txBody>
      </p:sp>
    </p:spTree>
    <p:extLst>
      <p:ext uri="{BB962C8B-B14F-4D97-AF65-F5344CB8AC3E}">
        <p14:creationId xmlns:p14="http://schemas.microsoft.com/office/powerpoint/2010/main" val="5514901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de-DE" altLang="de-DE"/>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F749A57B-18A1-448F-9D9D-D7D4EF9CF9B4}" type="datetime1">
              <a:rPr lang="de-DE" altLang="de-DE"/>
              <a:pPr>
                <a:defRPr/>
              </a:pPr>
              <a:t>22.02.2013</a:t>
            </a:fld>
            <a:endParaRPr lang="de-DE" altLang="de-D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e-DE" altLang="de-DE"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altLang="de-DE" noProof="0" smtClean="0"/>
              <a:t>Click to edit Master text styles</a:t>
            </a:r>
          </a:p>
          <a:p>
            <a:pPr lvl="1"/>
            <a:r>
              <a:rPr lang="de-DE" altLang="de-DE" noProof="0" smtClean="0"/>
              <a:t>Second level</a:t>
            </a:r>
          </a:p>
          <a:p>
            <a:pPr lvl="2"/>
            <a:r>
              <a:rPr lang="de-DE" altLang="de-DE" noProof="0" smtClean="0"/>
              <a:t>Third level</a:t>
            </a:r>
          </a:p>
          <a:p>
            <a:pPr lvl="3"/>
            <a:r>
              <a:rPr lang="de-DE" altLang="de-DE" noProof="0" smtClean="0"/>
              <a:t>Fourth level</a:t>
            </a:r>
          </a:p>
          <a:p>
            <a:pPr lvl="4"/>
            <a:r>
              <a:rPr lang="de-DE" altLang="de-DE"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de-DE" altLang="de-D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2DF65CC-A6FD-45E3-BCE8-FC26EA39B0EA}" type="slidenum">
              <a:rPr lang="de-DE" altLang="de-DE"/>
              <a:pPr>
                <a:defRPr/>
              </a:pPr>
              <a:t>‹Nr.›</a:t>
            </a:fld>
            <a:endParaRPr lang="de-DE" altLang="de-DE"/>
          </a:p>
        </p:txBody>
      </p:sp>
    </p:spTree>
    <p:extLst>
      <p:ext uri="{BB962C8B-B14F-4D97-AF65-F5344CB8AC3E}">
        <p14:creationId xmlns:p14="http://schemas.microsoft.com/office/powerpoint/2010/main" val="1641221820"/>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dirty="0" smtClean="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6827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130549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4236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smtClean="0">
                <a:ea typeface="ＭＳ Ｐゴシック" panose="020B0600070205080204" pitchFamily="34" charset="-128"/>
              </a:rPr>
              <a:t>Harnstau Grad III bis IV</a:t>
            </a:r>
          </a:p>
        </p:txBody>
      </p:sp>
    </p:spTree>
    <p:extLst>
      <p:ext uri="{BB962C8B-B14F-4D97-AF65-F5344CB8AC3E}">
        <p14:creationId xmlns:p14="http://schemas.microsoft.com/office/powerpoint/2010/main" val="1039794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smtClean="0"/>
          </a:p>
        </p:txBody>
      </p:sp>
    </p:spTree>
    <p:extLst>
      <p:ext uri="{BB962C8B-B14F-4D97-AF65-F5344CB8AC3E}">
        <p14:creationId xmlns:p14="http://schemas.microsoft.com/office/powerpoint/2010/main" val="109996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0906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de-DE" smtClean="0">
                <a:ea typeface="ＭＳ Ｐゴシック" panose="020B0600070205080204" pitchFamily="34" charset="-128"/>
              </a:rPr>
              <a:t>Unkomplizierte HWI werden hauptsächlich durch E. coli verursacht</a:t>
            </a:r>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112876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12684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182058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de-DE" smtClean="0"/>
              <a:t>Click to edit Master title style</a:t>
            </a:r>
            <a:endParaRPr lang="de-D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de-DE"/>
          </a:p>
        </p:txBody>
      </p:sp>
      <p:sp>
        <p:nvSpPr>
          <p:cNvPr id="4" name="Date Placeholder 3"/>
          <p:cNvSpPr>
            <a:spLocks noGrp="1"/>
          </p:cNvSpPr>
          <p:nvPr>
            <p:ph type="dt" sz="half" idx="10"/>
          </p:nvPr>
        </p:nvSpPr>
        <p:spPr/>
        <p:txBody>
          <a:bodyPr/>
          <a:lstStyle>
            <a:lvl1pPr>
              <a:defRPr/>
            </a:lvl1pPr>
          </a:lstStyle>
          <a:p>
            <a:pPr>
              <a:defRPr/>
            </a:pPr>
            <a:fld id="{C81F023E-31C1-4016-8B7C-C2BF88945256}" type="datetime1">
              <a:rPr lang="de-DE" altLang="de-DE"/>
              <a:pPr>
                <a:defRPr/>
              </a:pPr>
              <a:t>22.02.2013</a:t>
            </a:fld>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1CDDFB67-2180-46F6-8B81-6F38472399E6}" type="slidenum">
              <a:rPr lang="de-DE" altLang="de-DE"/>
              <a:pPr>
                <a:defRPr/>
              </a:pPr>
              <a:t>‹Nr.›</a:t>
            </a:fld>
            <a:endParaRPr lang="de-DE" altLang="de-DE"/>
          </a:p>
        </p:txBody>
      </p:sp>
    </p:spTree>
    <p:extLst>
      <p:ext uri="{BB962C8B-B14F-4D97-AF65-F5344CB8AC3E}">
        <p14:creationId xmlns:p14="http://schemas.microsoft.com/office/powerpoint/2010/main" val="36943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D7AA2A33-013E-4FE9-B9DE-2639DD71B690}" type="datetime1">
              <a:rPr lang="de-DE" altLang="de-DE"/>
              <a:pPr>
                <a:defRPr/>
              </a:pPr>
              <a:t>22.02.2013</a:t>
            </a:fld>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C8A2723B-AB6B-4A5E-8CF2-11426B17F9BF}" type="slidenum">
              <a:rPr lang="de-DE" altLang="de-DE"/>
              <a:pPr>
                <a:defRPr/>
              </a:pPr>
              <a:t>‹Nr.›</a:t>
            </a:fld>
            <a:endParaRPr lang="de-DE" altLang="de-DE"/>
          </a:p>
        </p:txBody>
      </p:sp>
    </p:spTree>
    <p:extLst>
      <p:ext uri="{BB962C8B-B14F-4D97-AF65-F5344CB8AC3E}">
        <p14:creationId xmlns:p14="http://schemas.microsoft.com/office/powerpoint/2010/main" val="1928001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de-DE" smtClean="0"/>
              <a:t>Click to edit Master title style</a:t>
            </a:r>
            <a:endParaRPr lang="de-D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3B44B5B6-7FD2-4A46-BBDC-96CC9D6FDB81}" type="datetime1">
              <a:rPr lang="de-DE" altLang="de-DE"/>
              <a:pPr>
                <a:defRPr/>
              </a:pPr>
              <a:t>22.02.2013</a:t>
            </a:fld>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D99378BE-1808-4D40-839C-0AEAF6AABC25}" type="slidenum">
              <a:rPr lang="de-DE" altLang="de-DE"/>
              <a:pPr>
                <a:defRPr/>
              </a:pPr>
              <a:t>‹Nr.›</a:t>
            </a:fld>
            <a:endParaRPr lang="de-DE" altLang="de-DE"/>
          </a:p>
        </p:txBody>
      </p:sp>
    </p:spTree>
    <p:extLst>
      <p:ext uri="{BB962C8B-B14F-4D97-AF65-F5344CB8AC3E}">
        <p14:creationId xmlns:p14="http://schemas.microsoft.com/office/powerpoint/2010/main" val="404358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Date Placeholder 3"/>
          <p:cNvSpPr>
            <a:spLocks noGrp="1"/>
          </p:cNvSpPr>
          <p:nvPr>
            <p:ph type="dt" sz="half" idx="10"/>
          </p:nvPr>
        </p:nvSpPr>
        <p:spPr/>
        <p:txBody>
          <a:bodyPr/>
          <a:lstStyle>
            <a:lvl1pPr>
              <a:defRPr/>
            </a:lvl1pPr>
          </a:lstStyle>
          <a:p>
            <a:pPr>
              <a:defRPr/>
            </a:pPr>
            <a:fld id="{EEEB7450-EF0E-4A9E-BA97-F0E493164A42}" type="datetime1">
              <a:rPr lang="de-DE" altLang="de-DE"/>
              <a:pPr>
                <a:defRPr/>
              </a:pPr>
              <a:t>22.02.2013</a:t>
            </a:fld>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1EFD68CB-79B7-4921-A579-22E6DA7F5B1A}" type="slidenum">
              <a:rPr lang="de-DE" altLang="de-DE"/>
              <a:pPr>
                <a:defRPr/>
              </a:pPr>
              <a:t>‹Nr.›</a:t>
            </a:fld>
            <a:endParaRPr lang="de-DE" altLang="de-DE"/>
          </a:p>
        </p:txBody>
      </p:sp>
    </p:spTree>
    <p:extLst>
      <p:ext uri="{BB962C8B-B14F-4D97-AF65-F5344CB8AC3E}">
        <p14:creationId xmlns:p14="http://schemas.microsoft.com/office/powerpoint/2010/main" val="70107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de-DE" smtClean="0"/>
              <a:t>Click to edit Master title style</a:t>
            </a:r>
            <a:endParaRPr lang="de-D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D15748-6400-4E72-BBBC-D05C2C192BBD}" type="datetime1">
              <a:rPr lang="de-DE" altLang="de-DE"/>
              <a:pPr>
                <a:defRPr/>
              </a:pPr>
              <a:t>22.02.2013</a:t>
            </a:fld>
            <a:endParaRPr lang="de-DE" altLang="de-DE"/>
          </a:p>
        </p:txBody>
      </p:sp>
      <p:sp>
        <p:nvSpPr>
          <p:cNvPr id="5" name="Footer Placeholder 4"/>
          <p:cNvSpPr>
            <a:spLocks noGrp="1"/>
          </p:cNvSpPr>
          <p:nvPr>
            <p:ph type="ftr" sz="quarter" idx="11"/>
          </p:nvPr>
        </p:nvSpPr>
        <p:spPr/>
        <p:txBody>
          <a:bodyPr/>
          <a:lstStyle>
            <a:lvl1pPr>
              <a:defRPr/>
            </a:lvl1pPr>
          </a:lstStyle>
          <a:p>
            <a:pPr>
              <a:defRPr/>
            </a:pPr>
            <a:endParaRPr lang="de-DE" altLang="de-DE"/>
          </a:p>
        </p:txBody>
      </p:sp>
      <p:sp>
        <p:nvSpPr>
          <p:cNvPr id="6" name="Slide Number Placeholder 5"/>
          <p:cNvSpPr>
            <a:spLocks noGrp="1"/>
          </p:cNvSpPr>
          <p:nvPr>
            <p:ph type="sldNum" sz="quarter" idx="12"/>
          </p:nvPr>
        </p:nvSpPr>
        <p:spPr/>
        <p:txBody>
          <a:bodyPr/>
          <a:lstStyle>
            <a:lvl1pPr>
              <a:defRPr/>
            </a:lvl1pPr>
          </a:lstStyle>
          <a:p>
            <a:pPr>
              <a:defRPr/>
            </a:pPr>
            <a:fld id="{761E9326-C1B1-4BCE-BD92-5C049EC458DF}" type="slidenum">
              <a:rPr lang="de-DE" altLang="de-DE"/>
              <a:pPr>
                <a:defRPr/>
              </a:pPr>
              <a:t>‹Nr.›</a:t>
            </a:fld>
            <a:endParaRPr lang="de-DE" altLang="de-DE"/>
          </a:p>
        </p:txBody>
      </p:sp>
    </p:spTree>
    <p:extLst>
      <p:ext uri="{BB962C8B-B14F-4D97-AF65-F5344CB8AC3E}">
        <p14:creationId xmlns:p14="http://schemas.microsoft.com/office/powerpoint/2010/main" val="1536550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5" name="Date Placeholder 3"/>
          <p:cNvSpPr>
            <a:spLocks noGrp="1"/>
          </p:cNvSpPr>
          <p:nvPr>
            <p:ph type="dt" sz="half" idx="10"/>
          </p:nvPr>
        </p:nvSpPr>
        <p:spPr/>
        <p:txBody>
          <a:bodyPr/>
          <a:lstStyle>
            <a:lvl1pPr>
              <a:defRPr/>
            </a:lvl1pPr>
          </a:lstStyle>
          <a:p>
            <a:pPr>
              <a:defRPr/>
            </a:pPr>
            <a:fld id="{048C7AAE-F5C4-4AD6-8D65-F81FDC570F68}" type="datetime1">
              <a:rPr lang="de-DE" altLang="de-DE"/>
              <a:pPr>
                <a:defRPr/>
              </a:pPr>
              <a:t>22.02.2013</a:t>
            </a:fld>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F5A3D42D-AFCD-45DE-A919-A01EF532E596}" type="slidenum">
              <a:rPr lang="de-DE" altLang="de-DE"/>
              <a:pPr>
                <a:defRPr/>
              </a:pPr>
              <a:t>‹Nr.›</a:t>
            </a:fld>
            <a:endParaRPr lang="de-DE" altLang="de-DE"/>
          </a:p>
        </p:txBody>
      </p:sp>
    </p:spTree>
    <p:extLst>
      <p:ext uri="{BB962C8B-B14F-4D97-AF65-F5344CB8AC3E}">
        <p14:creationId xmlns:p14="http://schemas.microsoft.com/office/powerpoint/2010/main" val="3090945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de-D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7" name="Date Placeholder 3"/>
          <p:cNvSpPr>
            <a:spLocks noGrp="1"/>
          </p:cNvSpPr>
          <p:nvPr>
            <p:ph type="dt" sz="half" idx="10"/>
          </p:nvPr>
        </p:nvSpPr>
        <p:spPr/>
        <p:txBody>
          <a:bodyPr/>
          <a:lstStyle>
            <a:lvl1pPr>
              <a:defRPr/>
            </a:lvl1pPr>
          </a:lstStyle>
          <a:p>
            <a:pPr>
              <a:defRPr/>
            </a:pPr>
            <a:fld id="{B59E40D8-87D1-475D-BEC0-78AD38DD9B32}" type="datetime1">
              <a:rPr lang="de-DE" altLang="de-DE"/>
              <a:pPr>
                <a:defRPr/>
              </a:pPr>
              <a:t>22.02.2013</a:t>
            </a:fld>
            <a:endParaRPr lang="de-DE" altLang="de-DE"/>
          </a:p>
        </p:txBody>
      </p:sp>
      <p:sp>
        <p:nvSpPr>
          <p:cNvPr id="8" name="Footer Placeholder 4"/>
          <p:cNvSpPr>
            <a:spLocks noGrp="1"/>
          </p:cNvSpPr>
          <p:nvPr>
            <p:ph type="ftr" sz="quarter" idx="11"/>
          </p:nvPr>
        </p:nvSpPr>
        <p:spPr/>
        <p:txBody>
          <a:bodyPr/>
          <a:lstStyle>
            <a:lvl1pPr>
              <a:defRPr/>
            </a:lvl1pPr>
          </a:lstStyle>
          <a:p>
            <a:pPr>
              <a:defRPr/>
            </a:pPr>
            <a:endParaRPr lang="de-DE" altLang="de-DE"/>
          </a:p>
        </p:txBody>
      </p:sp>
      <p:sp>
        <p:nvSpPr>
          <p:cNvPr id="9" name="Slide Number Placeholder 5"/>
          <p:cNvSpPr>
            <a:spLocks noGrp="1"/>
          </p:cNvSpPr>
          <p:nvPr>
            <p:ph type="sldNum" sz="quarter" idx="12"/>
          </p:nvPr>
        </p:nvSpPr>
        <p:spPr/>
        <p:txBody>
          <a:bodyPr/>
          <a:lstStyle>
            <a:lvl1pPr>
              <a:defRPr/>
            </a:lvl1pPr>
          </a:lstStyle>
          <a:p>
            <a:pPr>
              <a:defRPr/>
            </a:pPr>
            <a:fld id="{654D1A32-81FE-4DA2-9ECC-1AC8ECDA517B}" type="slidenum">
              <a:rPr lang="de-DE" altLang="de-DE"/>
              <a:pPr>
                <a:defRPr/>
              </a:pPr>
              <a:t>‹Nr.›</a:t>
            </a:fld>
            <a:endParaRPr lang="de-DE" altLang="de-DE"/>
          </a:p>
        </p:txBody>
      </p:sp>
    </p:spTree>
    <p:extLst>
      <p:ext uri="{BB962C8B-B14F-4D97-AF65-F5344CB8AC3E}">
        <p14:creationId xmlns:p14="http://schemas.microsoft.com/office/powerpoint/2010/main" val="4023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de-DE"/>
          </a:p>
        </p:txBody>
      </p:sp>
      <p:sp>
        <p:nvSpPr>
          <p:cNvPr id="3" name="Date Placeholder 3"/>
          <p:cNvSpPr>
            <a:spLocks noGrp="1"/>
          </p:cNvSpPr>
          <p:nvPr>
            <p:ph type="dt" sz="half" idx="10"/>
          </p:nvPr>
        </p:nvSpPr>
        <p:spPr/>
        <p:txBody>
          <a:bodyPr/>
          <a:lstStyle>
            <a:lvl1pPr>
              <a:defRPr/>
            </a:lvl1pPr>
          </a:lstStyle>
          <a:p>
            <a:pPr>
              <a:defRPr/>
            </a:pPr>
            <a:fld id="{96471BE5-C5B0-4EDC-A92F-346A63DD5773}" type="datetime1">
              <a:rPr lang="de-DE" altLang="de-DE"/>
              <a:pPr>
                <a:defRPr/>
              </a:pPr>
              <a:t>22.02.2013</a:t>
            </a:fld>
            <a:endParaRPr lang="de-DE" altLang="de-DE"/>
          </a:p>
        </p:txBody>
      </p:sp>
      <p:sp>
        <p:nvSpPr>
          <p:cNvPr id="4" name="Footer Placeholder 4"/>
          <p:cNvSpPr>
            <a:spLocks noGrp="1"/>
          </p:cNvSpPr>
          <p:nvPr>
            <p:ph type="ftr" sz="quarter" idx="11"/>
          </p:nvPr>
        </p:nvSpPr>
        <p:spPr/>
        <p:txBody>
          <a:bodyPr/>
          <a:lstStyle>
            <a:lvl1pPr>
              <a:defRPr/>
            </a:lvl1pPr>
          </a:lstStyle>
          <a:p>
            <a:pPr>
              <a:defRPr/>
            </a:pPr>
            <a:endParaRPr lang="de-DE" altLang="de-DE"/>
          </a:p>
        </p:txBody>
      </p:sp>
      <p:sp>
        <p:nvSpPr>
          <p:cNvPr id="5" name="Slide Number Placeholder 5"/>
          <p:cNvSpPr>
            <a:spLocks noGrp="1"/>
          </p:cNvSpPr>
          <p:nvPr>
            <p:ph type="sldNum" sz="quarter" idx="12"/>
          </p:nvPr>
        </p:nvSpPr>
        <p:spPr/>
        <p:txBody>
          <a:bodyPr/>
          <a:lstStyle>
            <a:lvl1pPr>
              <a:defRPr/>
            </a:lvl1pPr>
          </a:lstStyle>
          <a:p>
            <a:pPr>
              <a:defRPr/>
            </a:pPr>
            <a:fld id="{92767FAC-32AF-4D5E-9F55-B96C41D546FB}" type="slidenum">
              <a:rPr lang="de-DE" altLang="de-DE"/>
              <a:pPr>
                <a:defRPr/>
              </a:pPr>
              <a:t>‹Nr.›</a:t>
            </a:fld>
            <a:endParaRPr lang="de-DE" altLang="de-DE"/>
          </a:p>
        </p:txBody>
      </p:sp>
    </p:spTree>
    <p:extLst>
      <p:ext uri="{BB962C8B-B14F-4D97-AF65-F5344CB8AC3E}">
        <p14:creationId xmlns:p14="http://schemas.microsoft.com/office/powerpoint/2010/main" val="3213748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797436-3852-4672-94C5-65B0B587800F}" type="datetime1">
              <a:rPr lang="de-DE" altLang="de-DE"/>
              <a:pPr>
                <a:defRPr/>
              </a:pPr>
              <a:t>22.02.2013</a:t>
            </a:fld>
            <a:endParaRPr lang="de-DE" altLang="de-DE"/>
          </a:p>
        </p:txBody>
      </p:sp>
      <p:sp>
        <p:nvSpPr>
          <p:cNvPr id="3" name="Footer Placeholder 4"/>
          <p:cNvSpPr>
            <a:spLocks noGrp="1"/>
          </p:cNvSpPr>
          <p:nvPr>
            <p:ph type="ftr" sz="quarter" idx="11"/>
          </p:nvPr>
        </p:nvSpPr>
        <p:spPr/>
        <p:txBody>
          <a:bodyPr/>
          <a:lstStyle>
            <a:lvl1pPr>
              <a:defRPr/>
            </a:lvl1pPr>
          </a:lstStyle>
          <a:p>
            <a:pPr>
              <a:defRPr/>
            </a:pPr>
            <a:endParaRPr lang="de-DE" altLang="de-DE"/>
          </a:p>
        </p:txBody>
      </p:sp>
      <p:sp>
        <p:nvSpPr>
          <p:cNvPr id="4" name="Slide Number Placeholder 5"/>
          <p:cNvSpPr>
            <a:spLocks noGrp="1"/>
          </p:cNvSpPr>
          <p:nvPr>
            <p:ph type="sldNum" sz="quarter" idx="12"/>
          </p:nvPr>
        </p:nvSpPr>
        <p:spPr/>
        <p:txBody>
          <a:bodyPr/>
          <a:lstStyle>
            <a:lvl1pPr>
              <a:defRPr/>
            </a:lvl1pPr>
          </a:lstStyle>
          <a:p>
            <a:pPr>
              <a:defRPr/>
            </a:pPr>
            <a:fld id="{EA43CA6B-2892-41D2-9A7A-A481990EED66}" type="slidenum">
              <a:rPr lang="de-DE" altLang="de-DE"/>
              <a:pPr>
                <a:defRPr/>
              </a:pPr>
              <a:t>‹Nr.›</a:t>
            </a:fld>
            <a:endParaRPr lang="de-DE" altLang="de-DE"/>
          </a:p>
        </p:txBody>
      </p:sp>
    </p:spTree>
    <p:extLst>
      <p:ext uri="{BB962C8B-B14F-4D97-AF65-F5344CB8AC3E}">
        <p14:creationId xmlns:p14="http://schemas.microsoft.com/office/powerpoint/2010/main" val="293270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de-DE" smtClean="0"/>
              <a:t>Click to edit Master title style</a:t>
            </a:r>
            <a:endParaRPr lang="de-D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de-D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F4B7F5-C390-4333-A49D-92AAD09C0761}" type="datetime1">
              <a:rPr lang="de-DE" altLang="de-DE"/>
              <a:pPr>
                <a:defRPr/>
              </a:pPr>
              <a:t>22.02.2013</a:t>
            </a:fld>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BF36284E-4937-4136-9B8E-1A4BE4B0CB65}" type="slidenum">
              <a:rPr lang="de-DE" altLang="de-DE"/>
              <a:pPr>
                <a:defRPr/>
              </a:pPr>
              <a:t>‹Nr.›</a:t>
            </a:fld>
            <a:endParaRPr lang="de-DE" altLang="de-DE"/>
          </a:p>
        </p:txBody>
      </p:sp>
    </p:spTree>
    <p:extLst>
      <p:ext uri="{BB962C8B-B14F-4D97-AF65-F5344CB8AC3E}">
        <p14:creationId xmlns:p14="http://schemas.microsoft.com/office/powerpoint/2010/main" val="320229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de-DE" smtClean="0"/>
              <a:t>Click to edit Master title style</a:t>
            </a:r>
            <a:endParaRPr lang="de-D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CB3F1F-AB3F-4BFF-8706-FEACC13869B4}" type="datetime1">
              <a:rPr lang="de-DE" altLang="de-DE"/>
              <a:pPr>
                <a:defRPr/>
              </a:pPr>
              <a:t>22.02.2013</a:t>
            </a:fld>
            <a:endParaRPr lang="de-DE" altLang="de-DE"/>
          </a:p>
        </p:txBody>
      </p:sp>
      <p:sp>
        <p:nvSpPr>
          <p:cNvPr id="6" name="Footer Placeholder 4"/>
          <p:cNvSpPr>
            <a:spLocks noGrp="1"/>
          </p:cNvSpPr>
          <p:nvPr>
            <p:ph type="ftr" sz="quarter" idx="11"/>
          </p:nvPr>
        </p:nvSpPr>
        <p:spPr/>
        <p:txBody>
          <a:bodyPr/>
          <a:lstStyle>
            <a:lvl1pPr>
              <a:defRPr/>
            </a:lvl1pPr>
          </a:lstStyle>
          <a:p>
            <a:pPr>
              <a:defRPr/>
            </a:pPr>
            <a:endParaRPr lang="de-DE" altLang="de-DE"/>
          </a:p>
        </p:txBody>
      </p:sp>
      <p:sp>
        <p:nvSpPr>
          <p:cNvPr id="7" name="Slide Number Placeholder 5"/>
          <p:cNvSpPr>
            <a:spLocks noGrp="1"/>
          </p:cNvSpPr>
          <p:nvPr>
            <p:ph type="sldNum" sz="quarter" idx="12"/>
          </p:nvPr>
        </p:nvSpPr>
        <p:spPr/>
        <p:txBody>
          <a:bodyPr/>
          <a:lstStyle>
            <a:lvl1pPr>
              <a:defRPr/>
            </a:lvl1pPr>
          </a:lstStyle>
          <a:p>
            <a:pPr>
              <a:defRPr/>
            </a:pPr>
            <a:fld id="{81DBC8D2-074A-4545-97B3-DD1BFD09B24F}" type="slidenum">
              <a:rPr lang="de-DE" altLang="de-DE"/>
              <a:pPr>
                <a:defRPr/>
              </a:pPr>
              <a:t>‹Nr.›</a:t>
            </a:fld>
            <a:endParaRPr lang="de-DE" altLang="de-DE"/>
          </a:p>
        </p:txBody>
      </p:sp>
    </p:spTree>
    <p:extLst>
      <p:ext uri="{BB962C8B-B14F-4D97-AF65-F5344CB8AC3E}">
        <p14:creationId xmlns:p14="http://schemas.microsoft.com/office/powerpoint/2010/main" val="3377261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Click to edit Master text styles</a:t>
            </a:r>
          </a:p>
          <a:p>
            <a:pPr lvl="1"/>
            <a:r>
              <a:rPr lang="de-DE" altLang="de-DE" smtClean="0"/>
              <a:t>Second level</a:t>
            </a:r>
          </a:p>
          <a:p>
            <a:pPr lvl="2"/>
            <a:r>
              <a:rPr lang="de-DE" altLang="de-DE" smtClean="0"/>
              <a:t>Third level</a:t>
            </a:r>
          </a:p>
          <a:p>
            <a:pPr lvl="3"/>
            <a:r>
              <a:rPr lang="de-DE" altLang="de-DE" smtClean="0"/>
              <a:t>Fourth level</a:t>
            </a:r>
          </a:p>
          <a:p>
            <a:pPr lvl="4"/>
            <a:r>
              <a:rPr lang="de-DE" altLang="de-DE"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FD2830A5-387B-41EB-B551-CD6A753DAE25}" type="datetime1">
              <a:rPr lang="de-DE" altLang="de-DE"/>
              <a:pPr>
                <a:defRPr/>
              </a:pPr>
              <a:t>22.02.2013</a:t>
            </a:fld>
            <a:endParaRPr lang="de-DE" altLang="de-DE"/>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lang="de-DE" altLang="de-DE"/>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BA055BE-2F09-4C37-9497-C58E4BFBD0A8}"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Microsoft_Excel_97-2003-Arbeitsblatt1.xls"/><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smtClean="0"/>
              <a:t>frage 1 zum </a:t>
            </a:r>
            <a:r>
              <a:rPr lang="de-DE" dirty="0" err="1" smtClean="0"/>
              <a:t>harnwegsinfekt</a:t>
            </a:r>
            <a:endParaRPr lang="de-DE" dirty="0"/>
          </a:p>
        </p:txBody>
      </p:sp>
      <p:sp>
        <p:nvSpPr>
          <p:cNvPr id="3" name="Inhaltsplatzhalter 2"/>
          <p:cNvSpPr>
            <a:spLocks noGrp="1"/>
          </p:cNvSpPr>
          <p:nvPr>
            <p:ph idx="1"/>
          </p:nvPr>
        </p:nvSpPr>
        <p:spPr>
          <a:xfrm>
            <a:off x="609600" y="2276872"/>
            <a:ext cx="10972800" cy="3849292"/>
          </a:xfrm>
        </p:spPr>
        <p:txBody>
          <a:bodyPr/>
          <a:lstStyle/>
          <a:p>
            <a:pPr marL="0" indent="0">
              <a:buNone/>
            </a:pPr>
            <a:r>
              <a:rPr lang="de-DE" dirty="0" err="1" smtClean="0"/>
              <a:t>dysurie</a:t>
            </a:r>
            <a:r>
              <a:rPr lang="de-DE" dirty="0" smtClean="0"/>
              <a:t>, </a:t>
            </a:r>
            <a:r>
              <a:rPr lang="de-DE" dirty="0" err="1" smtClean="0"/>
              <a:t>algurie</a:t>
            </a:r>
            <a:r>
              <a:rPr lang="de-DE" dirty="0" smtClean="0"/>
              <a:t> und </a:t>
            </a:r>
            <a:r>
              <a:rPr lang="de-DE" dirty="0" err="1" smtClean="0"/>
              <a:t>pollakisurie</a:t>
            </a:r>
            <a:r>
              <a:rPr lang="de-DE" dirty="0" smtClean="0"/>
              <a:t> sind typische </a:t>
            </a:r>
            <a:r>
              <a:rPr lang="de-DE" dirty="0" err="1" smtClean="0"/>
              <a:t>zeichen</a:t>
            </a:r>
            <a:r>
              <a:rPr lang="de-DE" dirty="0" smtClean="0"/>
              <a:t> von </a:t>
            </a:r>
          </a:p>
          <a:p>
            <a:pPr marL="0" indent="0">
              <a:buNone/>
            </a:pPr>
            <a:endParaRPr lang="de-DE" dirty="0" smtClean="0"/>
          </a:p>
          <a:p>
            <a:pPr marL="514350" indent="-514350">
              <a:buFont typeface="+mj-lt"/>
              <a:buAutoNum type="arabicPeriod"/>
            </a:pPr>
            <a:r>
              <a:rPr lang="de-DE" dirty="0" err="1" smtClean="0"/>
              <a:t>bakterien</a:t>
            </a:r>
            <a:r>
              <a:rPr lang="de-DE" dirty="0" smtClean="0"/>
              <a:t> &gt; 10.000 / ml </a:t>
            </a:r>
            <a:r>
              <a:rPr lang="de-DE" dirty="0" err="1" smtClean="0"/>
              <a:t>urin</a:t>
            </a:r>
            <a:r>
              <a:rPr lang="de-DE" dirty="0" smtClean="0"/>
              <a:t> </a:t>
            </a:r>
          </a:p>
          <a:p>
            <a:pPr marL="514350" indent="-514350">
              <a:buFont typeface="+mj-lt"/>
              <a:buAutoNum type="arabicPeriod"/>
            </a:pPr>
            <a:r>
              <a:rPr lang="de-DE" dirty="0" err="1" smtClean="0"/>
              <a:t>zystitis</a:t>
            </a:r>
            <a:endParaRPr lang="de-DE" dirty="0" smtClean="0"/>
          </a:p>
          <a:p>
            <a:pPr marL="514350" indent="-514350">
              <a:buFont typeface="+mj-lt"/>
              <a:buAutoNum type="arabicPeriod"/>
            </a:pPr>
            <a:r>
              <a:rPr lang="de-DE" dirty="0" smtClean="0"/>
              <a:t>kompliziertem </a:t>
            </a:r>
            <a:r>
              <a:rPr lang="de-DE" dirty="0" err="1" smtClean="0"/>
              <a:t>harnwegsinfekt</a:t>
            </a:r>
            <a:endParaRPr lang="de-DE" dirty="0" smtClean="0"/>
          </a:p>
          <a:p>
            <a:pPr marL="514350" indent="-514350">
              <a:buFont typeface="+mj-lt"/>
              <a:buAutoNum type="arabicPeriod"/>
            </a:pPr>
            <a:r>
              <a:rPr lang="de-DE" dirty="0" err="1" smtClean="0"/>
              <a:t>pyelonephritis</a:t>
            </a:r>
            <a:endParaRPr lang="de-DE" dirty="0" smtClean="0"/>
          </a:p>
          <a:p>
            <a:endParaRPr lang="de-DE" dirty="0"/>
          </a:p>
        </p:txBody>
      </p:sp>
    </p:spTree>
    <p:extLst>
      <p:ext uri="{BB962C8B-B14F-4D97-AF65-F5344CB8AC3E}">
        <p14:creationId xmlns:p14="http://schemas.microsoft.com/office/powerpoint/2010/main" val="3049659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1792" y="125760"/>
            <a:ext cx="10972800" cy="1143000"/>
          </a:xfrm>
        </p:spPr>
        <p:txBody>
          <a:bodyPr/>
          <a:lstStyle/>
          <a:p>
            <a:pPr algn="l"/>
            <a:r>
              <a:rPr lang="de-DE" sz="3600" dirty="0" err="1" smtClean="0"/>
              <a:t>symptome</a:t>
            </a:r>
            <a:r>
              <a:rPr lang="de-DE" sz="3600" dirty="0" smtClean="0"/>
              <a:t> </a:t>
            </a:r>
            <a:r>
              <a:rPr lang="de-DE" sz="3600" dirty="0"/>
              <a:t>? !</a:t>
            </a:r>
          </a:p>
        </p:txBody>
      </p:sp>
      <p:pic>
        <p:nvPicPr>
          <p:cNvPr id="4" name="Grafik 3"/>
          <p:cNvPicPr>
            <a:picLocks noChangeAspect="1"/>
          </p:cNvPicPr>
          <p:nvPr/>
        </p:nvPicPr>
        <p:blipFill rotWithShape="1">
          <a:blip r:embed="rId2"/>
          <a:srcRect l="21782" t="8000" r="13250" b="6951"/>
          <a:stretch/>
        </p:blipFill>
        <p:spPr>
          <a:xfrm rot="-5400000">
            <a:off x="3033408" y="674846"/>
            <a:ext cx="6757516" cy="5528876"/>
          </a:xfrm>
          <a:prstGeom prst="rect">
            <a:avLst/>
          </a:prstGeom>
        </p:spPr>
      </p:pic>
      <p:sp>
        <p:nvSpPr>
          <p:cNvPr id="7" name="Textfeld 6"/>
          <p:cNvSpPr txBox="1"/>
          <p:nvPr/>
        </p:nvSpPr>
        <p:spPr>
          <a:xfrm>
            <a:off x="8383187" y="4894885"/>
            <a:ext cx="1728192" cy="369332"/>
          </a:xfrm>
          <a:prstGeom prst="rect">
            <a:avLst/>
          </a:prstGeom>
          <a:solidFill>
            <a:schemeClr val="bg1"/>
          </a:solidFill>
        </p:spPr>
        <p:txBody>
          <a:bodyPr wrap="square" rtlCol="0">
            <a:spAutoFit/>
          </a:bodyPr>
          <a:lstStyle/>
          <a:p>
            <a:endParaRPr lang="de-DE" dirty="0"/>
          </a:p>
        </p:txBody>
      </p:sp>
      <p:sp>
        <p:nvSpPr>
          <p:cNvPr id="8" name="Textfeld 7"/>
          <p:cNvSpPr txBox="1"/>
          <p:nvPr/>
        </p:nvSpPr>
        <p:spPr>
          <a:xfrm>
            <a:off x="7176120" y="5281463"/>
            <a:ext cx="1728192" cy="307777"/>
          </a:xfrm>
          <a:prstGeom prst="rect">
            <a:avLst/>
          </a:prstGeom>
          <a:solidFill>
            <a:schemeClr val="bg1"/>
          </a:solidFill>
        </p:spPr>
        <p:txBody>
          <a:bodyPr wrap="square" rtlCol="0">
            <a:spAutoFit/>
          </a:bodyPr>
          <a:lstStyle/>
          <a:p>
            <a:endParaRPr lang="de-DE" sz="1400" dirty="0"/>
          </a:p>
        </p:txBody>
      </p:sp>
      <p:sp>
        <p:nvSpPr>
          <p:cNvPr id="5" name="Pfeil nach links 4"/>
          <p:cNvSpPr/>
          <p:nvPr/>
        </p:nvSpPr>
        <p:spPr>
          <a:xfrm>
            <a:off x="7608168" y="6054156"/>
            <a:ext cx="1568436" cy="111148"/>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7016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l"/>
            <a:r>
              <a:rPr lang="de-DE" altLang="de-DE" dirty="0" smtClean="0">
                <a:ea typeface="ＭＳ Ｐゴシック" panose="020B0600070205080204" pitchFamily="34" charset="-128"/>
              </a:rPr>
              <a:t>komplizierte </a:t>
            </a:r>
            <a:r>
              <a:rPr lang="de-DE" altLang="de-DE" dirty="0" err="1" smtClean="0">
                <a:ea typeface="ＭＳ Ｐゴシック" panose="020B0600070205080204" pitchFamily="34" charset="-128"/>
              </a:rPr>
              <a:t>harwegsinfektionen</a:t>
            </a:r>
            <a:endParaRPr lang="de-DE" altLang="de-DE" dirty="0" smtClean="0">
              <a:ea typeface="ＭＳ Ｐゴシック" panose="020B0600070205080204" pitchFamily="34" charset="-128"/>
            </a:endParaRPr>
          </a:p>
        </p:txBody>
      </p:sp>
      <p:sp>
        <p:nvSpPr>
          <p:cNvPr id="15363" name="Content Placeholder 2"/>
          <p:cNvSpPr>
            <a:spLocks noGrp="1"/>
          </p:cNvSpPr>
          <p:nvPr>
            <p:ph idx="1"/>
          </p:nvPr>
        </p:nvSpPr>
        <p:spPr/>
        <p:txBody>
          <a:bodyPr/>
          <a:lstStyle/>
          <a:p>
            <a:pPr>
              <a:lnSpc>
                <a:spcPct val="150000"/>
              </a:lnSpc>
              <a:buFontTx/>
              <a:buNone/>
            </a:pPr>
            <a:r>
              <a:rPr lang="de-DE" altLang="de-DE" sz="1800" dirty="0" smtClean="0">
                <a:ea typeface="ＭＳ Ｐゴシック" panose="020B0600070205080204" pitchFamily="34" charset="-128"/>
              </a:rPr>
              <a:t>=  alle </a:t>
            </a:r>
            <a:r>
              <a:rPr lang="de-DE" altLang="de-DE" sz="1800" dirty="0" err="1" smtClean="0">
                <a:ea typeface="ＭＳ Ｐゴシック" panose="020B0600070205080204" pitchFamily="34" charset="-128"/>
              </a:rPr>
              <a:t>hwi</a:t>
            </a:r>
            <a:r>
              <a:rPr lang="de-DE" altLang="de-DE" sz="1800" dirty="0" smtClean="0">
                <a:ea typeface="ＭＳ Ｐゴシック" panose="020B0600070205080204" pitchFamily="34" charset="-128"/>
              </a:rPr>
              <a:t> bei </a:t>
            </a:r>
            <a:r>
              <a:rPr lang="de-DE" altLang="de-DE" sz="1800" dirty="0" err="1" smtClean="0">
                <a:ea typeface="ＭＳ Ｐゴシック" panose="020B0600070205080204" pitchFamily="34" charset="-128"/>
              </a:rPr>
              <a:t>personen</a:t>
            </a:r>
            <a:r>
              <a:rPr lang="de-DE" altLang="de-DE" sz="1800" dirty="0" smtClean="0">
                <a:ea typeface="ＭＳ Ｐゴシック" panose="020B0600070205080204" pitchFamily="34" charset="-128"/>
              </a:rPr>
              <a:t> mit besonderen </a:t>
            </a:r>
            <a:r>
              <a:rPr lang="de-DE" altLang="de-DE" sz="1800" dirty="0" err="1" smtClean="0">
                <a:ea typeface="ＭＳ Ｐゴシック" panose="020B0600070205080204" pitchFamily="34" charset="-128"/>
              </a:rPr>
              <a:t>risikofaktoren</a:t>
            </a:r>
            <a:r>
              <a:rPr lang="de-DE" altLang="de-DE" sz="1800" dirty="0" smtClean="0">
                <a:ea typeface="ＭＳ Ｐゴシック" panose="020B0600070205080204" pitchFamily="34" charset="-128"/>
              </a:rPr>
              <a:t> für einen schweren verlauf oder </a:t>
            </a:r>
            <a:r>
              <a:rPr lang="de-DE" altLang="de-DE" sz="1800" dirty="0" err="1" smtClean="0">
                <a:ea typeface="ＭＳ Ｐゴシック" panose="020B0600070205080204" pitchFamily="34" charset="-128"/>
              </a:rPr>
              <a:t>folgeschäden</a:t>
            </a:r>
            <a:r>
              <a:rPr lang="de-DE" altLang="de-DE" sz="1800" dirty="0" smtClean="0">
                <a:ea typeface="ＭＳ Ｐゴシック" panose="020B0600070205080204" pitchFamily="34" charset="-128"/>
              </a:rPr>
              <a:t>:</a:t>
            </a:r>
          </a:p>
          <a:p>
            <a:pPr>
              <a:buFontTx/>
              <a:buNone/>
            </a:pPr>
            <a:endParaRPr lang="de-DE" altLang="de-DE" sz="1800" dirty="0" smtClean="0">
              <a:ea typeface="ＭＳ Ｐゴシック" panose="020B0600070205080204" pitchFamily="34" charset="-128"/>
            </a:endParaRPr>
          </a:p>
          <a:p>
            <a:pPr lvl="1">
              <a:buFont typeface="Arial" panose="020B0604020202020204" pitchFamily="34" charset="0"/>
              <a:buChar char="•"/>
            </a:pPr>
            <a:r>
              <a:rPr lang="de-DE" altLang="de-DE" sz="1800" dirty="0" err="1" smtClean="0">
                <a:ea typeface="ＭＳ Ｐゴシック" panose="020B0600070205080204" pitchFamily="34" charset="-128"/>
              </a:rPr>
              <a:t>harnabflussstörungen</a:t>
            </a:r>
            <a:r>
              <a:rPr lang="de-DE" altLang="de-DE" sz="1800" dirty="0" smtClean="0">
                <a:ea typeface="ＭＳ Ｐゴシック" panose="020B0600070205080204" pitchFamily="34" charset="-128"/>
              </a:rPr>
              <a:t> funkt./ anat./ neurologisch</a:t>
            </a:r>
          </a:p>
          <a:p>
            <a:pPr lvl="1">
              <a:buFont typeface="Arial" panose="020B0604020202020204" pitchFamily="34" charset="0"/>
              <a:buChar char="•"/>
            </a:pPr>
            <a:r>
              <a:rPr lang="de-DE" altLang="de-DE" sz="1800" dirty="0" smtClean="0">
                <a:ea typeface="ＭＳ Ｐゴシック" panose="020B0600070205080204" pitchFamily="34" charset="-128"/>
              </a:rPr>
              <a:t>obere </a:t>
            </a:r>
            <a:r>
              <a:rPr lang="de-DE" altLang="de-DE" sz="1800" dirty="0" err="1" smtClean="0">
                <a:ea typeface="ＭＳ Ｐゴシック" panose="020B0600070205080204" pitchFamily="34" charset="-128"/>
              </a:rPr>
              <a:t>hwi</a:t>
            </a:r>
            <a:endParaRPr lang="de-DE" altLang="de-DE" sz="1800" dirty="0" smtClean="0">
              <a:ea typeface="ＭＳ Ｐゴシック" panose="020B0600070205080204" pitchFamily="34" charset="-128"/>
            </a:endParaRPr>
          </a:p>
          <a:p>
            <a:pPr lvl="1">
              <a:buFont typeface="Arial" panose="020B0604020202020204" pitchFamily="34" charset="0"/>
              <a:buChar char="•"/>
            </a:pPr>
            <a:r>
              <a:rPr lang="de-DE" altLang="de-DE" sz="1800" dirty="0" err="1" smtClean="0">
                <a:ea typeface="ＭＳ Ｐゴシック" panose="020B0600070205080204" pitchFamily="34" charset="-128"/>
              </a:rPr>
              <a:t>fieber</a:t>
            </a:r>
            <a:endParaRPr lang="de-DE" altLang="de-DE" sz="1800" dirty="0" smtClean="0">
              <a:ea typeface="ＭＳ Ｐゴシック" panose="020B0600070205080204" pitchFamily="34" charset="-128"/>
            </a:endParaRPr>
          </a:p>
          <a:p>
            <a:pPr lvl="1">
              <a:buFont typeface="Arial" panose="020B0604020202020204" pitchFamily="34" charset="0"/>
              <a:buChar char="•"/>
            </a:pPr>
            <a:r>
              <a:rPr lang="de-DE" altLang="de-DE" sz="1800" dirty="0" err="1" smtClean="0">
                <a:ea typeface="ＭＳ Ｐゴシック" panose="020B0600070205080204" pitchFamily="34" charset="-128"/>
              </a:rPr>
              <a:t>diabetes</a:t>
            </a:r>
            <a:r>
              <a:rPr lang="de-DE" altLang="de-DE" sz="1800" dirty="0" smtClean="0">
                <a:ea typeface="ＭＳ Ｐゴシック" panose="020B0600070205080204" pitchFamily="34" charset="-128"/>
              </a:rPr>
              <a:t> mellitus</a:t>
            </a:r>
          </a:p>
          <a:p>
            <a:pPr lvl="1">
              <a:buFont typeface="Arial" panose="020B0604020202020204" pitchFamily="34" charset="0"/>
              <a:buChar char="•"/>
            </a:pPr>
            <a:r>
              <a:rPr lang="de-DE" altLang="de-DE" sz="1800" dirty="0" err="1" smtClean="0">
                <a:ea typeface="ＭＳ Ｐゴシック" panose="020B0600070205080204" pitchFamily="34" charset="-128"/>
              </a:rPr>
              <a:t>niereninsuffizienz</a:t>
            </a:r>
            <a:endParaRPr lang="de-DE" altLang="de-DE" sz="1800" dirty="0" smtClean="0">
              <a:ea typeface="ＭＳ Ｐゴシック" panose="020B0600070205080204" pitchFamily="34" charset="-128"/>
            </a:endParaRPr>
          </a:p>
          <a:p>
            <a:pPr lvl="1">
              <a:buFont typeface="Arial" panose="020B0604020202020204" pitchFamily="34" charset="0"/>
              <a:buChar char="•"/>
            </a:pPr>
            <a:r>
              <a:rPr lang="de-DE" altLang="de-DE" sz="1800" dirty="0" err="1" smtClean="0">
                <a:ea typeface="ＭＳ Ｐゴシック" panose="020B0600070205080204" pitchFamily="34" charset="-128"/>
              </a:rPr>
              <a:t>immunsuppression</a:t>
            </a:r>
            <a:r>
              <a:rPr lang="de-DE" altLang="de-DE" sz="1800" dirty="0" smtClean="0">
                <a:ea typeface="ＭＳ Ｐゴシック" panose="020B0600070205080204" pitchFamily="34" charset="-128"/>
              </a:rPr>
              <a:t> </a:t>
            </a:r>
          </a:p>
          <a:p>
            <a:pPr lvl="1">
              <a:buFont typeface="Arial" panose="020B0604020202020204" pitchFamily="34" charset="0"/>
              <a:buChar char="•"/>
            </a:pPr>
            <a:r>
              <a:rPr lang="de-DE" altLang="de-DE" sz="1800" dirty="0" err="1" smtClean="0">
                <a:ea typeface="ＭＳ Ｐゴシック" panose="020B0600070205080204" pitchFamily="34" charset="-128"/>
              </a:rPr>
              <a:t>dauerkatheter</a:t>
            </a:r>
            <a:r>
              <a:rPr lang="de-DE" altLang="de-DE" sz="1800" dirty="0" smtClean="0">
                <a:ea typeface="ＭＳ Ｐゴシック" panose="020B0600070205080204" pitchFamily="34" charset="-128"/>
              </a:rPr>
              <a:t>, </a:t>
            </a:r>
            <a:r>
              <a:rPr lang="de-DE" altLang="de-DE" sz="1800" dirty="0" err="1" smtClean="0">
                <a:ea typeface="ＭＳ Ｐゴシック" panose="020B0600070205080204" pitchFamily="34" charset="-128"/>
              </a:rPr>
              <a:t>z.n</a:t>
            </a:r>
            <a:r>
              <a:rPr lang="de-DE" altLang="de-DE" sz="1800" dirty="0" smtClean="0">
                <a:ea typeface="ＭＳ Ｐゴシック" panose="020B0600070205080204" pitchFamily="34" charset="-128"/>
              </a:rPr>
              <a:t>. </a:t>
            </a:r>
            <a:r>
              <a:rPr lang="de-DE" altLang="de-DE" sz="1800" dirty="0" err="1" smtClean="0">
                <a:ea typeface="ＭＳ Ｐゴシック" panose="020B0600070205080204" pitchFamily="34" charset="-128"/>
              </a:rPr>
              <a:t>hw</a:t>
            </a:r>
            <a:r>
              <a:rPr lang="de-DE" altLang="de-DE" sz="1800" dirty="0" smtClean="0">
                <a:ea typeface="ＭＳ Ｐゴシック" panose="020B0600070205080204" pitchFamily="34" charset="-128"/>
              </a:rPr>
              <a:t>-op.</a:t>
            </a:r>
          </a:p>
          <a:p>
            <a:pPr lvl="1">
              <a:buFont typeface="Arial" panose="020B0604020202020204" pitchFamily="34" charset="0"/>
              <a:buChar char="•"/>
            </a:pPr>
            <a:r>
              <a:rPr lang="de-DE" altLang="de-DE" sz="1800" dirty="0" err="1" smtClean="0">
                <a:ea typeface="ＭＳ Ｐゴシック" panose="020B0600070205080204" pitchFamily="34" charset="-128"/>
              </a:rPr>
              <a:t>urolithiasis</a:t>
            </a:r>
            <a:r>
              <a:rPr lang="de-DE" altLang="de-DE" sz="1800" dirty="0" smtClean="0">
                <a:ea typeface="ＭＳ Ｐゴシック" panose="020B0600070205080204" pitchFamily="34" charset="-128"/>
              </a:rPr>
              <a:t> (steine), </a:t>
            </a:r>
            <a:r>
              <a:rPr lang="de-DE" altLang="de-DE" sz="1800" dirty="0" err="1" smtClean="0">
                <a:ea typeface="ＭＳ Ｐゴシック" panose="020B0600070205080204" pitchFamily="34" charset="-128"/>
              </a:rPr>
              <a:t>tumore</a:t>
            </a:r>
            <a:endParaRPr lang="de-DE" altLang="de-DE" sz="1800" dirty="0" smtClean="0">
              <a:ea typeface="ＭＳ Ｐゴシック" panose="020B0600070205080204" pitchFamily="34" charset="-128"/>
            </a:endParaRPr>
          </a:p>
          <a:p>
            <a:pPr lvl="1">
              <a:buFont typeface="Arial" panose="020B0604020202020204" pitchFamily="34" charset="0"/>
              <a:buChar char="•"/>
            </a:pPr>
            <a:r>
              <a:rPr lang="de-DE" altLang="de-DE" sz="1800" dirty="0" smtClean="0">
                <a:ea typeface="ＭＳ Ｐゴシック" panose="020B0600070205080204" pitchFamily="34" charset="-128"/>
              </a:rPr>
              <a:t>nosokomiale </a:t>
            </a:r>
            <a:r>
              <a:rPr lang="de-DE" altLang="de-DE" sz="1800" dirty="0" err="1" smtClean="0">
                <a:ea typeface="ＭＳ Ｐゴシック" panose="020B0600070205080204" pitchFamily="34" charset="-128"/>
              </a:rPr>
              <a:t>harnwegsinfekte</a:t>
            </a:r>
            <a:endParaRPr lang="de-DE" altLang="de-DE" sz="1800" dirty="0" smtClean="0">
              <a:ea typeface="ＭＳ Ｐゴシック" panose="020B0600070205080204" pitchFamily="34" charset="-128"/>
            </a:endParaRPr>
          </a:p>
          <a:p>
            <a:pPr lvl="1">
              <a:buFont typeface="Arial" panose="020B0604020202020204" pitchFamily="34" charset="0"/>
              <a:buChar char="•"/>
            </a:pPr>
            <a:r>
              <a:rPr lang="de-DE" altLang="de-DE" sz="1800" dirty="0" smtClean="0">
                <a:ea typeface="ＭＳ Ｐゴシック" panose="020B0600070205080204" pitchFamily="34" charset="-128"/>
              </a:rPr>
              <a:t>alle </a:t>
            </a:r>
            <a:r>
              <a:rPr lang="de-DE" altLang="de-DE" sz="1800" dirty="0" err="1" smtClean="0">
                <a:ea typeface="ＭＳ Ｐゴシック" panose="020B0600070205080204" pitchFamily="34" charset="-128"/>
              </a:rPr>
              <a:t>hwi</a:t>
            </a:r>
            <a:r>
              <a:rPr lang="de-DE" altLang="de-DE" sz="1800" dirty="0" smtClean="0">
                <a:ea typeface="ＭＳ Ｐゴシック" panose="020B0600070205080204" pitchFamily="34" charset="-128"/>
              </a:rPr>
              <a:t> bei </a:t>
            </a:r>
            <a:r>
              <a:rPr lang="de-DE" altLang="de-DE" sz="1800" dirty="0" err="1" smtClean="0">
                <a:ea typeface="ＭＳ Ｐゴシック" panose="020B0600070205080204" pitchFamily="34" charset="-128"/>
              </a:rPr>
              <a:t>männern</a:t>
            </a:r>
            <a:endParaRPr lang="de-DE" altLang="de-DE" sz="1800" dirty="0" smtClean="0">
              <a:ea typeface="ＭＳ Ｐゴシック" panose="020B0600070205080204" pitchFamily="34" charset="-128"/>
            </a:endParaRPr>
          </a:p>
          <a:p>
            <a:pPr lvl="1">
              <a:buFont typeface="Arial" panose="020B0604020202020204" pitchFamily="34" charset="0"/>
              <a:buChar char="•"/>
            </a:pPr>
            <a:r>
              <a:rPr lang="de-DE" altLang="de-DE" sz="1800" dirty="0" err="1" smtClean="0">
                <a:ea typeface="ＭＳ Ｐゴシック" panose="020B0600070205080204" pitchFamily="34" charset="-128"/>
              </a:rPr>
              <a:t>dauer</a:t>
            </a:r>
            <a:r>
              <a:rPr lang="de-DE" altLang="de-DE" sz="1800" dirty="0" smtClean="0">
                <a:ea typeface="ＭＳ Ｐゴシック" panose="020B0600070205080204" pitchFamily="34" charset="-128"/>
              </a:rPr>
              <a:t> der </a:t>
            </a:r>
            <a:r>
              <a:rPr lang="de-DE" altLang="de-DE" sz="1800" dirty="0" err="1" smtClean="0">
                <a:ea typeface="ＭＳ Ｐゴシック" panose="020B0600070205080204" pitchFamily="34" charset="-128"/>
              </a:rPr>
              <a:t>symptome</a:t>
            </a:r>
            <a:r>
              <a:rPr lang="de-DE" altLang="de-DE" sz="1800" dirty="0" smtClean="0">
                <a:ea typeface="ＭＳ Ｐゴシック" panose="020B0600070205080204" pitchFamily="34" charset="-128"/>
              </a:rPr>
              <a:t> &gt; 1 </a:t>
            </a:r>
            <a:r>
              <a:rPr lang="de-DE" altLang="de-DE" sz="1800" dirty="0" err="1" smtClean="0">
                <a:ea typeface="ＭＳ Ｐゴシック" panose="020B0600070205080204" pitchFamily="34" charset="-128"/>
              </a:rPr>
              <a:t>woche</a:t>
            </a:r>
            <a:r>
              <a:rPr lang="de-DE" altLang="de-DE" sz="1800" dirty="0" smtClean="0">
                <a:ea typeface="ＭＳ Ｐゴシック" panose="020B0600070205080204" pitchFamily="34" charset="-128"/>
              </a:rPr>
              <a:t> (insbes. unter antibiotischer </a:t>
            </a:r>
            <a:r>
              <a:rPr lang="de-DE" altLang="de-DE" sz="1800" dirty="0" err="1" smtClean="0">
                <a:ea typeface="ＭＳ Ｐゴシック" panose="020B0600070205080204" pitchFamily="34" charset="-128"/>
              </a:rPr>
              <a:t>tx</a:t>
            </a:r>
            <a:r>
              <a:rPr lang="de-DE" altLang="de-DE" sz="1800" dirty="0" smtClean="0">
                <a:ea typeface="ＭＳ Ｐゴシック" panose="020B0600070205080204" pitchFamily="34" charset="-128"/>
              </a:rPr>
              <a:t>)</a:t>
            </a:r>
          </a:p>
          <a:p>
            <a:pPr lvl="1">
              <a:buFont typeface="Arial" panose="020B0604020202020204" pitchFamily="34" charset="0"/>
              <a:buChar char="•"/>
            </a:pPr>
            <a:endParaRPr lang="de-DE" altLang="de-DE" sz="1800" dirty="0" smtClean="0">
              <a:ea typeface="ＭＳ Ｐゴシック" panose="020B0600070205080204" pitchFamily="34" charset="-128"/>
            </a:endParaRPr>
          </a:p>
          <a:p>
            <a:pPr lvl="1">
              <a:buFont typeface="Arial" panose="020B0604020202020204" pitchFamily="34" charset="0"/>
              <a:buChar char="•"/>
            </a:pPr>
            <a:endParaRPr lang="de-DE" altLang="de-DE" sz="1800" dirty="0" smtClean="0">
              <a:ea typeface="ＭＳ Ｐゴシック" panose="020B0600070205080204" pitchFamily="34" charset="-128"/>
            </a:endParaRPr>
          </a:p>
          <a:p>
            <a:pPr>
              <a:buFontTx/>
              <a:buNone/>
            </a:pPr>
            <a:endParaRPr lang="de-DE" altLang="de-DE" sz="1800" dirty="0">
              <a:ea typeface="ＭＳ Ｐゴシック" panose="020B0600070205080204" pitchFamily="34" charset="-128"/>
            </a:endParaRPr>
          </a:p>
        </p:txBody>
      </p:sp>
      <p:pic>
        <p:nvPicPr>
          <p:cNvPr id="5" name="Grafik 4"/>
          <p:cNvPicPr>
            <a:picLocks noChangeAspect="1"/>
          </p:cNvPicPr>
          <p:nvPr/>
        </p:nvPicPr>
        <p:blipFill rotWithShape="1">
          <a:blip r:embed="rId2"/>
          <a:srcRect l="22438" t="26901" r="57874" b="16400"/>
          <a:stretch/>
        </p:blipFill>
        <p:spPr>
          <a:xfrm>
            <a:off x="9336360" y="2348880"/>
            <a:ext cx="2160240" cy="3888432"/>
          </a:xfrm>
          <a:prstGeom prst="rect">
            <a:avLst/>
          </a:prstGeom>
        </p:spPr>
      </p:pic>
    </p:spTree>
    <p:extLst>
      <p:ext uri="{BB962C8B-B14F-4D97-AF65-F5344CB8AC3E}">
        <p14:creationId xmlns:p14="http://schemas.microsoft.com/office/powerpoint/2010/main" val="10503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3" descr="363077424_417.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1784" y="1995636"/>
            <a:ext cx="4457700" cy="4457700"/>
          </a:xfrm>
        </p:spPr>
      </p:pic>
      <p:sp>
        <p:nvSpPr>
          <p:cNvPr id="2" name="Textfeld 1"/>
          <p:cNvSpPr txBox="1"/>
          <p:nvPr/>
        </p:nvSpPr>
        <p:spPr>
          <a:xfrm>
            <a:off x="5087888" y="6423139"/>
            <a:ext cx="504056" cy="246221"/>
          </a:xfrm>
          <a:prstGeom prst="rect">
            <a:avLst/>
          </a:prstGeom>
          <a:noFill/>
        </p:spPr>
        <p:txBody>
          <a:bodyPr wrap="square" rtlCol="0">
            <a:spAutoFit/>
          </a:bodyPr>
          <a:lstStyle/>
          <a:p>
            <a:pPr algn="ctr"/>
            <a:r>
              <a:rPr lang="de-DE" sz="1000" b="1" dirty="0" smtClean="0"/>
              <a:t>norm</a:t>
            </a:r>
            <a:endParaRPr lang="de-DE" sz="1000" b="1" dirty="0"/>
          </a:p>
        </p:txBody>
      </p:sp>
      <p:pic>
        <p:nvPicPr>
          <p:cNvPr id="3" name="Grafik 2"/>
          <p:cNvPicPr>
            <a:picLocks noChangeAspect="1"/>
          </p:cNvPicPr>
          <p:nvPr/>
        </p:nvPicPr>
        <p:blipFill rotWithShape="1">
          <a:blip r:embed="rId3"/>
          <a:srcRect l="51219"/>
          <a:stretch/>
        </p:blipFill>
        <p:spPr>
          <a:xfrm>
            <a:off x="8672246" y="2328457"/>
            <a:ext cx="486538" cy="579414"/>
          </a:xfrm>
          <a:prstGeom prst="rect">
            <a:avLst/>
          </a:prstGeom>
        </p:spPr>
      </p:pic>
      <p:sp>
        <p:nvSpPr>
          <p:cNvPr id="5" name="Textfeld 4"/>
          <p:cNvSpPr txBox="1"/>
          <p:nvPr/>
        </p:nvSpPr>
        <p:spPr>
          <a:xfrm>
            <a:off x="9238971" y="2411596"/>
            <a:ext cx="2041605" cy="369332"/>
          </a:xfrm>
          <a:prstGeom prst="rect">
            <a:avLst/>
          </a:prstGeom>
          <a:noFill/>
        </p:spPr>
        <p:txBody>
          <a:bodyPr wrap="square" rtlCol="0">
            <a:spAutoFit/>
          </a:bodyPr>
          <a:lstStyle/>
          <a:p>
            <a:r>
              <a:rPr lang="de-DE" dirty="0" err="1" smtClean="0"/>
              <a:t>nitrit</a:t>
            </a:r>
            <a:r>
              <a:rPr lang="de-DE" dirty="0" smtClean="0"/>
              <a:t> + = ist </a:t>
            </a:r>
            <a:r>
              <a:rPr lang="de-DE" dirty="0" err="1" smtClean="0"/>
              <a:t>hwi</a:t>
            </a:r>
            <a:endParaRPr lang="de-DE" dirty="0"/>
          </a:p>
        </p:txBody>
      </p:sp>
      <p:sp>
        <p:nvSpPr>
          <p:cNvPr id="4" name="Textfeld 3"/>
          <p:cNvSpPr txBox="1"/>
          <p:nvPr/>
        </p:nvSpPr>
        <p:spPr>
          <a:xfrm>
            <a:off x="8616280" y="2051556"/>
            <a:ext cx="1728192" cy="369332"/>
          </a:xfrm>
          <a:prstGeom prst="rect">
            <a:avLst/>
          </a:prstGeom>
          <a:noFill/>
        </p:spPr>
        <p:txBody>
          <a:bodyPr wrap="square" rtlCol="0">
            <a:spAutoFit/>
          </a:bodyPr>
          <a:lstStyle/>
          <a:p>
            <a:r>
              <a:rPr lang="de-DE" dirty="0" smtClean="0"/>
              <a:t>&lt;= kann</a:t>
            </a:r>
            <a:endParaRPr lang="de-DE" dirty="0"/>
          </a:p>
        </p:txBody>
      </p:sp>
      <p:sp>
        <p:nvSpPr>
          <p:cNvPr id="9" name="Textfeld 8"/>
          <p:cNvSpPr txBox="1"/>
          <p:nvPr/>
        </p:nvSpPr>
        <p:spPr>
          <a:xfrm>
            <a:off x="8616280" y="3851756"/>
            <a:ext cx="1080120" cy="369332"/>
          </a:xfrm>
          <a:prstGeom prst="rect">
            <a:avLst/>
          </a:prstGeom>
          <a:noFill/>
        </p:spPr>
        <p:txBody>
          <a:bodyPr wrap="square" rtlCol="0">
            <a:spAutoFit/>
          </a:bodyPr>
          <a:lstStyle/>
          <a:p>
            <a:r>
              <a:rPr lang="de-DE" dirty="0" smtClean="0"/>
              <a:t>&lt;= kann</a:t>
            </a:r>
            <a:endParaRPr lang="de-DE" dirty="0"/>
          </a:p>
        </p:txBody>
      </p:sp>
      <p:sp>
        <p:nvSpPr>
          <p:cNvPr id="10" name="Title 1"/>
          <p:cNvSpPr txBox="1">
            <a:spLocks/>
          </p:cNvSpPr>
          <p:nvPr/>
        </p:nvSpPr>
        <p:spPr bwMode="auto">
          <a:xfrm>
            <a:off x="609600" y="44624"/>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algn="l"/>
            <a:r>
              <a:rPr lang="de-DE" altLang="de-DE" sz="3200" smtClean="0">
                <a:ea typeface="ＭＳ Ｐゴシック" panose="020B0600070205080204" pitchFamily="34" charset="-128"/>
              </a:rPr>
              <a:t>2. diagnostik: urinstreifentest, urinsediment, phasenkontrast</a:t>
            </a:r>
            <a:endParaRPr lang="de-DE" altLang="de-DE" sz="3200" dirty="0" smtClean="0">
              <a:ea typeface="ＭＳ Ｐゴシック" panose="020B0600070205080204" pitchFamily="34" charset="-128"/>
            </a:endParaRPr>
          </a:p>
        </p:txBody>
      </p:sp>
      <p:pic>
        <p:nvPicPr>
          <p:cNvPr id="11" name="Picture 4" descr="teststaebch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384" y="2024487"/>
            <a:ext cx="2724150" cy="284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729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1277888"/>
            <a:ext cx="10972800" cy="1143000"/>
          </a:xfrm>
        </p:spPr>
        <p:txBody>
          <a:bodyPr/>
          <a:lstStyle/>
          <a:p>
            <a:pPr algn="l"/>
            <a:r>
              <a:rPr lang="de-DE" dirty="0" smtClean="0"/>
              <a:t>45 jähriger </a:t>
            </a:r>
            <a:r>
              <a:rPr lang="de-DE" dirty="0"/>
              <a:t/>
            </a:r>
            <a:br>
              <a:rPr lang="de-DE" dirty="0"/>
            </a:br>
            <a:r>
              <a:rPr lang="de-DE" sz="2800" dirty="0" err="1" smtClean="0"/>
              <a:t>fieber</a:t>
            </a:r>
            <a:r>
              <a:rPr lang="de-DE" sz="2800" dirty="0" smtClean="0"/>
              <a:t>, flankenschmerz + </a:t>
            </a:r>
            <a:r>
              <a:rPr lang="de-DE" sz="2800" dirty="0" err="1" smtClean="0"/>
              <a:t>nitrit</a:t>
            </a:r>
            <a:r>
              <a:rPr lang="de-DE" sz="2800" dirty="0" smtClean="0"/>
              <a:t> </a:t>
            </a:r>
            <a:r>
              <a:rPr lang="de-DE" sz="2800" dirty="0" err="1" smtClean="0"/>
              <a:t>pos</a:t>
            </a:r>
            <a:r>
              <a:rPr lang="de-DE" sz="2800" dirty="0" smtClean="0"/>
              <a:t> </a:t>
            </a:r>
            <a:r>
              <a:rPr lang="de-DE" sz="2800" dirty="0" err="1" smtClean="0"/>
              <a:t>urin</a:t>
            </a:r>
            <a:r>
              <a:rPr lang="de-DE" sz="2800" dirty="0" smtClean="0"/>
              <a:t/>
            </a:r>
            <a:br>
              <a:rPr lang="de-DE" sz="2800" dirty="0" smtClean="0"/>
            </a:br>
            <a:r>
              <a:rPr lang="de-DE" sz="2800" dirty="0"/>
              <a:t/>
            </a:r>
            <a:br>
              <a:rPr lang="de-DE" sz="2800" dirty="0"/>
            </a:br>
            <a:r>
              <a:rPr lang="de-DE" sz="2800" dirty="0" smtClean="0"/>
              <a:t/>
            </a:r>
            <a:br>
              <a:rPr lang="de-DE" sz="2800" dirty="0" smtClean="0"/>
            </a:br>
            <a:r>
              <a:rPr lang="de-DE" sz="2800" dirty="0" err="1" smtClean="0"/>
              <a:t>mikrobiologie</a:t>
            </a:r>
            <a:r>
              <a:rPr lang="de-DE" sz="2800" dirty="0" smtClean="0"/>
              <a:t> abwarten ?</a:t>
            </a:r>
            <a:r>
              <a:rPr lang="de-DE" sz="2800" dirty="0"/>
              <a:t/>
            </a:r>
            <a:br>
              <a:rPr lang="de-DE" sz="2800" dirty="0"/>
            </a:br>
            <a:r>
              <a:rPr lang="de-DE" sz="2800" dirty="0" err="1" smtClean="0"/>
              <a:t>ampicillin</a:t>
            </a:r>
            <a:r>
              <a:rPr lang="de-DE" sz="2800" dirty="0" smtClean="0"/>
              <a:t> ? </a:t>
            </a:r>
            <a:endParaRPr lang="de-DE" sz="2800" dirty="0"/>
          </a:p>
        </p:txBody>
      </p:sp>
      <p:pic>
        <p:nvPicPr>
          <p:cNvPr id="40963" name="Picture 3" descr="eefd826e-cda2-4a74-8f57-996fad169cee@kli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55392" y="968112"/>
            <a:ext cx="621792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502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413792"/>
            <a:ext cx="10972800" cy="1143000"/>
          </a:xfrm>
        </p:spPr>
        <p:txBody>
          <a:bodyPr/>
          <a:lstStyle/>
          <a:p>
            <a:pPr algn="l"/>
            <a:r>
              <a:rPr lang="de-DE" dirty="0" smtClean="0"/>
              <a:t>45 jähriger </a:t>
            </a:r>
            <a:r>
              <a:rPr lang="de-DE" dirty="0"/>
              <a:t/>
            </a:r>
            <a:br>
              <a:rPr lang="de-DE" dirty="0"/>
            </a:br>
            <a:r>
              <a:rPr lang="de-DE" sz="2800" dirty="0" err="1" smtClean="0"/>
              <a:t>fieber</a:t>
            </a:r>
            <a:r>
              <a:rPr lang="de-DE" sz="2800" dirty="0" smtClean="0"/>
              <a:t>, flankenschmerz + </a:t>
            </a:r>
            <a:r>
              <a:rPr lang="de-DE" sz="2800" dirty="0" err="1" smtClean="0"/>
              <a:t>nitrit</a:t>
            </a:r>
            <a:r>
              <a:rPr lang="de-DE" sz="2800" dirty="0" smtClean="0"/>
              <a:t> </a:t>
            </a:r>
            <a:r>
              <a:rPr lang="de-DE" sz="2800" dirty="0" err="1" smtClean="0"/>
              <a:t>pos</a:t>
            </a:r>
            <a:r>
              <a:rPr lang="de-DE" sz="2800" dirty="0" smtClean="0"/>
              <a:t> </a:t>
            </a:r>
            <a:r>
              <a:rPr lang="de-DE" sz="2800" dirty="0" err="1"/>
              <a:t>urin</a:t>
            </a:r>
            <a:r>
              <a:rPr lang="de-DE" sz="2800" dirty="0"/>
              <a:t> </a:t>
            </a:r>
          </a:p>
        </p:txBody>
      </p:sp>
      <p:pic>
        <p:nvPicPr>
          <p:cNvPr id="5" name="Inhaltsplatzhalter 4"/>
          <p:cNvPicPr>
            <a:picLocks noGrp="1" noChangeAspect="1"/>
          </p:cNvPicPr>
          <p:nvPr>
            <p:ph idx="1"/>
          </p:nvPr>
        </p:nvPicPr>
        <p:blipFill>
          <a:blip r:embed="rId3"/>
          <a:stretch>
            <a:fillRect/>
          </a:stretch>
        </p:blipFill>
        <p:spPr>
          <a:xfrm>
            <a:off x="769226" y="2071389"/>
            <a:ext cx="5110750" cy="4525963"/>
          </a:xfrm>
          <a:prstGeom prst="rect">
            <a:avLst/>
          </a:prstGeom>
        </p:spPr>
      </p:pic>
      <p:pic>
        <p:nvPicPr>
          <p:cNvPr id="40963" name="Picture 3" descr="eefd826e-cda2-4a74-8f57-996fad169cee@klin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155392" y="968112"/>
            <a:ext cx="621792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5519936" y="2879358"/>
            <a:ext cx="1152128" cy="261610"/>
          </a:xfrm>
          <a:prstGeom prst="rect">
            <a:avLst/>
          </a:prstGeom>
          <a:noFill/>
        </p:spPr>
        <p:txBody>
          <a:bodyPr wrap="square" rtlCol="0">
            <a:spAutoFit/>
          </a:bodyPr>
          <a:lstStyle/>
          <a:p>
            <a:r>
              <a:rPr lang="de-DE" sz="1100" dirty="0" err="1">
                <a:solidFill>
                  <a:schemeClr val="accent6">
                    <a:lumMod val="75000"/>
                  </a:schemeClr>
                </a:solidFill>
              </a:rPr>
              <a:t>k</a:t>
            </a:r>
            <a:r>
              <a:rPr lang="de-DE" sz="1100" dirty="0" err="1" smtClean="0">
                <a:solidFill>
                  <a:schemeClr val="accent6">
                    <a:lumMod val="75000"/>
                  </a:schemeClr>
                </a:solidFill>
              </a:rPr>
              <a:t>ass‘sche</a:t>
            </a:r>
            <a:r>
              <a:rPr lang="de-DE" sz="1100" dirty="0" smtClean="0">
                <a:solidFill>
                  <a:schemeClr val="accent6">
                    <a:lumMod val="75000"/>
                  </a:schemeClr>
                </a:solidFill>
              </a:rPr>
              <a:t> zahl</a:t>
            </a:r>
            <a:endParaRPr lang="de-DE" sz="1100" dirty="0">
              <a:solidFill>
                <a:schemeClr val="accent6">
                  <a:lumMod val="75000"/>
                </a:schemeClr>
              </a:solidFill>
            </a:endParaRPr>
          </a:p>
        </p:txBody>
      </p:sp>
    </p:spTree>
    <p:extLst>
      <p:ext uri="{BB962C8B-B14F-4D97-AF65-F5344CB8AC3E}">
        <p14:creationId xmlns:p14="http://schemas.microsoft.com/office/powerpoint/2010/main" val="681963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l"/>
            <a:r>
              <a:rPr lang="de-DE" altLang="de-DE" dirty="0" err="1">
                <a:ea typeface="ＭＳ Ｐゴシック" panose="020B0600070205080204" pitchFamily="34" charset="-128"/>
              </a:rPr>
              <a:t>d</a:t>
            </a:r>
            <a:r>
              <a:rPr lang="de-DE" altLang="de-DE" dirty="0" err="1" smtClean="0">
                <a:ea typeface="ＭＳ Ｐゴシック" panose="020B0600070205080204" pitchFamily="34" charset="-128"/>
              </a:rPr>
              <a:t>iagnostik</a:t>
            </a:r>
            <a:r>
              <a:rPr lang="de-DE" altLang="de-DE" dirty="0" smtClean="0">
                <a:ea typeface="ＭＳ Ｐゴシック" panose="020B0600070205080204" pitchFamily="34" charset="-128"/>
              </a:rPr>
              <a:t>: </a:t>
            </a:r>
            <a:r>
              <a:rPr lang="de-DE" altLang="de-DE" dirty="0" err="1">
                <a:ea typeface="ＭＳ Ｐゴシック" panose="020B0600070205080204" pitchFamily="34" charset="-128"/>
              </a:rPr>
              <a:t>s</a:t>
            </a:r>
            <a:r>
              <a:rPr lang="de-DE" altLang="de-DE" dirty="0" err="1" smtClean="0">
                <a:ea typeface="ＭＳ Ｐゴシック" panose="020B0600070205080204" pitchFamily="34" charset="-128"/>
              </a:rPr>
              <a:t>ono</a:t>
            </a:r>
            <a:endParaRPr lang="de-DE" altLang="de-DE" dirty="0" smtClean="0">
              <a:ea typeface="ＭＳ Ｐゴシック" panose="020B0600070205080204" pitchFamily="34" charset="-128"/>
            </a:endParaRPr>
          </a:p>
        </p:txBody>
      </p:sp>
      <p:pic>
        <p:nvPicPr>
          <p:cNvPr id="31747" name="Content Placeholder 3" descr="stau302.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1000" y="1704181"/>
            <a:ext cx="6350000" cy="4318000"/>
          </a:xfrm>
        </p:spPr>
      </p:pic>
      <p:sp>
        <p:nvSpPr>
          <p:cNvPr id="31749" name="Textfeld 1"/>
          <p:cNvSpPr txBox="1">
            <a:spLocks noChangeArrowheads="1"/>
          </p:cNvSpPr>
          <p:nvPr/>
        </p:nvSpPr>
        <p:spPr bwMode="auto">
          <a:xfrm>
            <a:off x="2855914" y="6155456"/>
            <a:ext cx="5938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9pPr>
          </a:lstStyle>
          <a:p>
            <a:pPr algn="ctr">
              <a:lnSpc>
                <a:spcPct val="100000"/>
              </a:lnSpc>
              <a:buFontTx/>
              <a:buNone/>
            </a:pPr>
            <a:r>
              <a:rPr lang="de-DE" altLang="de-DE" sz="1800" dirty="0" err="1" smtClean="0"/>
              <a:t>hydronephrose</a:t>
            </a:r>
            <a:r>
              <a:rPr lang="de-DE" altLang="de-DE" sz="1800" dirty="0" smtClean="0"/>
              <a:t> (</a:t>
            </a:r>
            <a:r>
              <a:rPr lang="de-DE" altLang="de-DE" sz="1800" dirty="0" err="1" smtClean="0"/>
              <a:t>dd</a:t>
            </a:r>
            <a:r>
              <a:rPr lang="de-DE" altLang="de-DE" sz="1800" dirty="0" smtClean="0"/>
              <a:t> </a:t>
            </a:r>
            <a:r>
              <a:rPr lang="de-DE" altLang="de-DE" sz="1800" dirty="0" err="1" smtClean="0"/>
              <a:t>schwangerschaft</a:t>
            </a:r>
            <a:r>
              <a:rPr lang="de-DE" altLang="de-DE" sz="1800" dirty="0" smtClean="0"/>
              <a:t>)</a:t>
            </a:r>
            <a:endParaRPr lang="de-DE" altLang="de-DE" sz="1800" dirty="0"/>
          </a:p>
        </p:txBody>
      </p:sp>
    </p:spTree>
    <p:extLst>
      <p:ext uri="{BB962C8B-B14F-4D97-AF65-F5344CB8AC3E}">
        <p14:creationId xmlns:p14="http://schemas.microsoft.com/office/powerpoint/2010/main" val="15712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KEITH2"/>
          <p:cNvPicPr>
            <a:picLocks noChangeAspect="1" noChangeArrowheads="1"/>
          </p:cNvPicPr>
          <p:nvPr/>
        </p:nvPicPr>
        <p:blipFill>
          <a:blip r:embed="rId3">
            <a:extLst>
              <a:ext uri="{28A0092B-C50C-407E-A947-70E740481C1C}">
                <a14:useLocalDpi xmlns:a14="http://schemas.microsoft.com/office/drawing/2010/main" val="0"/>
              </a:ext>
            </a:extLst>
          </a:blip>
          <a:srcRect t="31534"/>
          <a:stretch>
            <a:fillRect/>
          </a:stretch>
        </p:blipFill>
        <p:spPr bwMode="auto">
          <a:xfrm>
            <a:off x="2329909" y="2269675"/>
            <a:ext cx="8213725" cy="3997325"/>
          </a:xfrm>
          <a:prstGeom prst="rect">
            <a:avLst/>
          </a:prstGeom>
          <a:noFill/>
          <a:extLst>
            <a:ext uri="{909E8E84-426E-40DD-AFC4-6F175D3DCCD1}">
              <a14:hiddenFill xmlns:a14="http://schemas.microsoft.com/office/drawing/2010/main">
                <a:solidFill>
                  <a:srgbClr val="FFFFFF"/>
                </a:solidFill>
              </a14:hiddenFill>
            </a:ext>
          </a:extLst>
        </p:spPr>
      </p:pic>
      <p:sp>
        <p:nvSpPr>
          <p:cNvPr id="98307" name="Rectangle 3"/>
          <p:cNvSpPr>
            <a:spLocks noChangeArrowheads="1"/>
          </p:cNvSpPr>
          <p:nvPr/>
        </p:nvSpPr>
        <p:spPr bwMode="auto">
          <a:xfrm>
            <a:off x="2257812" y="1308919"/>
            <a:ext cx="77724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2"/>
                </a:solidFill>
                <a:latin typeface="Arial" charset="0"/>
              </a:defRPr>
            </a:lvl1pPr>
            <a:lvl2pPr eaLnBrk="0" hangingPunct="0">
              <a:defRPr sz="2000" b="1">
                <a:solidFill>
                  <a:schemeClr val="tx2"/>
                </a:solidFill>
                <a:latin typeface="Arial" charset="0"/>
              </a:defRPr>
            </a:lvl2pPr>
            <a:lvl3pPr eaLnBrk="0" hangingPunct="0">
              <a:defRPr sz="2000" b="1">
                <a:solidFill>
                  <a:schemeClr val="tx2"/>
                </a:solidFill>
                <a:latin typeface="Arial" charset="0"/>
              </a:defRPr>
            </a:lvl3pPr>
            <a:lvl4pPr eaLnBrk="0" hangingPunct="0">
              <a:defRPr sz="2000" b="1">
                <a:solidFill>
                  <a:schemeClr val="tx2"/>
                </a:solidFill>
                <a:latin typeface="Arial" charset="0"/>
              </a:defRPr>
            </a:lvl4pPr>
            <a:lvl5pPr eaLnBrk="0" hangingPunct="0">
              <a:defRPr sz="2000" b="1">
                <a:solidFill>
                  <a:schemeClr val="tx2"/>
                </a:solidFill>
                <a:latin typeface="Arial" charset="0"/>
              </a:defRPr>
            </a:lvl5pPr>
            <a:lvl6pPr marL="457200" eaLnBrk="0" fontAlgn="base" hangingPunct="0">
              <a:spcBef>
                <a:spcPct val="0"/>
              </a:spcBef>
              <a:spcAft>
                <a:spcPct val="0"/>
              </a:spcAft>
              <a:defRPr sz="2000" b="1">
                <a:solidFill>
                  <a:schemeClr val="tx2"/>
                </a:solidFill>
                <a:latin typeface="Arial" charset="0"/>
              </a:defRPr>
            </a:lvl6pPr>
            <a:lvl7pPr marL="914400" eaLnBrk="0" fontAlgn="base" hangingPunct="0">
              <a:spcBef>
                <a:spcPct val="0"/>
              </a:spcBef>
              <a:spcAft>
                <a:spcPct val="0"/>
              </a:spcAft>
              <a:defRPr sz="2000" b="1">
                <a:solidFill>
                  <a:schemeClr val="tx2"/>
                </a:solidFill>
                <a:latin typeface="Arial" charset="0"/>
              </a:defRPr>
            </a:lvl7pPr>
            <a:lvl8pPr marL="1371600" eaLnBrk="0" fontAlgn="base" hangingPunct="0">
              <a:spcBef>
                <a:spcPct val="0"/>
              </a:spcBef>
              <a:spcAft>
                <a:spcPct val="0"/>
              </a:spcAft>
              <a:defRPr sz="2000" b="1">
                <a:solidFill>
                  <a:schemeClr val="tx2"/>
                </a:solidFill>
                <a:latin typeface="Arial" charset="0"/>
              </a:defRPr>
            </a:lvl8pPr>
            <a:lvl9pPr marL="1828800" eaLnBrk="0" fontAlgn="base" hangingPunct="0">
              <a:spcBef>
                <a:spcPct val="0"/>
              </a:spcBef>
              <a:spcAft>
                <a:spcPct val="0"/>
              </a:spcAft>
              <a:defRPr sz="2000" b="1">
                <a:solidFill>
                  <a:schemeClr val="tx2"/>
                </a:solidFill>
                <a:latin typeface="Arial" charset="0"/>
              </a:defRPr>
            </a:lvl9pPr>
          </a:lstStyle>
          <a:p>
            <a:pPr algn="ctr"/>
            <a:r>
              <a:rPr lang="en-GB" altLang="de-DE" sz="2800" b="0" dirty="0" err="1" smtClean="0"/>
              <a:t>teflon</a:t>
            </a:r>
            <a:r>
              <a:rPr lang="en-GB" altLang="de-DE" sz="2800" b="0" dirty="0" smtClean="0"/>
              <a:t> catheters and </a:t>
            </a:r>
            <a:r>
              <a:rPr lang="en-GB" altLang="de-DE" sz="2800" b="0" dirty="0" err="1" smtClean="0"/>
              <a:t>biofilmformation</a:t>
            </a:r>
            <a:endParaRPr lang="en-GB" altLang="de-DE" sz="2800" b="0" dirty="0"/>
          </a:p>
        </p:txBody>
      </p:sp>
      <p:sp>
        <p:nvSpPr>
          <p:cNvPr id="98308" name="Rectangle 4"/>
          <p:cNvSpPr>
            <a:spLocks noChangeArrowheads="1"/>
          </p:cNvSpPr>
          <p:nvPr/>
        </p:nvSpPr>
        <p:spPr bwMode="auto">
          <a:xfrm flipH="1">
            <a:off x="3359696" y="1347788"/>
            <a:ext cx="13906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2"/>
                </a:solidFill>
                <a:latin typeface="Arial" charset="0"/>
              </a:defRPr>
            </a:lvl1pPr>
            <a:lvl2pPr eaLnBrk="0" hangingPunct="0">
              <a:defRPr sz="2000" b="1">
                <a:solidFill>
                  <a:schemeClr val="tx2"/>
                </a:solidFill>
                <a:latin typeface="Arial" charset="0"/>
              </a:defRPr>
            </a:lvl2pPr>
            <a:lvl3pPr eaLnBrk="0" hangingPunct="0">
              <a:defRPr sz="2000" b="1">
                <a:solidFill>
                  <a:schemeClr val="tx2"/>
                </a:solidFill>
                <a:latin typeface="Arial" charset="0"/>
              </a:defRPr>
            </a:lvl3pPr>
            <a:lvl4pPr eaLnBrk="0" hangingPunct="0">
              <a:defRPr sz="2000" b="1">
                <a:solidFill>
                  <a:schemeClr val="tx2"/>
                </a:solidFill>
                <a:latin typeface="Arial" charset="0"/>
              </a:defRPr>
            </a:lvl4pPr>
            <a:lvl5pPr eaLnBrk="0" hangingPunct="0">
              <a:defRPr sz="2000" b="1">
                <a:solidFill>
                  <a:schemeClr val="tx2"/>
                </a:solidFill>
                <a:latin typeface="Arial" charset="0"/>
              </a:defRPr>
            </a:lvl5pPr>
            <a:lvl6pPr marL="457200" eaLnBrk="0" fontAlgn="base" hangingPunct="0">
              <a:spcBef>
                <a:spcPct val="0"/>
              </a:spcBef>
              <a:spcAft>
                <a:spcPct val="0"/>
              </a:spcAft>
              <a:defRPr sz="2000" b="1">
                <a:solidFill>
                  <a:schemeClr val="tx2"/>
                </a:solidFill>
                <a:latin typeface="Arial" charset="0"/>
              </a:defRPr>
            </a:lvl6pPr>
            <a:lvl7pPr marL="914400" eaLnBrk="0" fontAlgn="base" hangingPunct="0">
              <a:spcBef>
                <a:spcPct val="0"/>
              </a:spcBef>
              <a:spcAft>
                <a:spcPct val="0"/>
              </a:spcAft>
              <a:defRPr sz="2000" b="1">
                <a:solidFill>
                  <a:schemeClr val="tx2"/>
                </a:solidFill>
                <a:latin typeface="Arial" charset="0"/>
              </a:defRPr>
            </a:lvl7pPr>
            <a:lvl8pPr marL="1371600" eaLnBrk="0" fontAlgn="base" hangingPunct="0">
              <a:spcBef>
                <a:spcPct val="0"/>
              </a:spcBef>
              <a:spcAft>
                <a:spcPct val="0"/>
              </a:spcAft>
              <a:defRPr sz="2000" b="1">
                <a:solidFill>
                  <a:schemeClr val="tx2"/>
                </a:solidFill>
                <a:latin typeface="Arial" charset="0"/>
              </a:defRPr>
            </a:lvl8pPr>
            <a:lvl9pPr marL="1828800" eaLnBrk="0" fontAlgn="base" hangingPunct="0">
              <a:spcBef>
                <a:spcPct val="0"/>
              </a:spcBef>
              <a:spcAft>
                <a:spcPct val="0"/>
              </a:spcAft>
              <a:defRPr sz="2000" b="1">
                <a:solidFill>
                  <a:schemeClr val="tx2"/>
                </a:solidFill>
                <a:latin typeface="Arial" charset="0"/>
              </a:defRPr>
            </a:lvl9pPr>
          </a:lstStyle>
          <a:p>
            <a:r>
              <a:rPr lang="en-GB" altLang="de-DE" sz="1200" b="0" dirty="0" smtClean="0"/>
              <a:t>        </a:t>
            </a:r>
            <a:r>
              <a:rPr lang="en-GB" altLang="de-DE" b="0" dirty="0" smtClean="0"/>
              <a:t>pre.</a:t>
            </a:r>
            <a:endParaRPr lang="en-GB" altLang="de-DE" b="0" dirty="0"/>
          </a:p>
        </p:txBody>
      </p:sp>
      <p:sp>
        <p:nvSpPr>
          <p:cNvPr id="98309" name="Rectangle 5"/>
          <p:cNvSpPr>
            <a:spLocks noChangeArrowheads="1"/>
          </p:cNvSpPr>
          <p:nvPr/>
        </p:nvSpPr>
        <p:spPr bwMode="auto">
          <a:xfrm flipH="1">
            <a:off x="5054600" y="1347788"/>
            <a:ext cx="13906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2"/>
                </a:solidFill>
                <a:latin typeface="Arial" charset="0"/>
              </a:defRPr>
            </a:lvl1pPr>
            <a:lvl2pPr eaLnBrk="0" hangingPunct="0">
              <a:defRPr sz="2000" b="1">
                <a:solidFill>
                  <a:schemeClr val="tx2"/>
                </a:solidFill>
                <a:latin typeface="Arial" charset="0"/>
              </a:defRPr>
            </a:lvl2pPr>
            <a:lvl3pPr eaLnBrk="0" hangingPunct="0">
              <a:defRPr sz="2000" b="1">
                <a:solidFill>
                  <a:schemeClr val="tx2"/>
                </a:solidFill>
                <a:latin typeface="Arial" charset="0"/>
              </a:defRPr>
            </a:lvl3pPr>
            <a:lvl4pPr eaLnBrk="0" hangingPunct="0">
              <a:defRPr sz="2000" b="1">
                <a:solidFill>
                  <a:schemeClr val="tx2"/>
                </a:solidFill>
                <a:latin typeface="Arial" charset="0"/>
              </a:defRPr>
            </a:lvl4pPr>
            <a:lvl5pPr eaLnBrk="0" hangingPunct="0">
              <a:defRPr sz="2000" b="1">
                <a:solidFill>
                  <a:schemeClr val="tx2"/>
                </a:solidFill>
                <a:latin typeface="Arial" charset="0"/>
              </a:defRPr>
            </a:lvl5pPr>
            <a:lvl6pPr marL="457200" eaLnBrk="0" fontAlgn="base" hangingPunct="0">
              <a:spcBef>
                <a:spcPct val="0"/>
              </a:spcBef>
              <a:spcAft>
                <a:spcPct val="0"/>
              </a:spcAft>
              <a:defRPr sz="2000" b="1">
                <a:solidFill>
                  <a:schemeClr val="tx2"/>
                </a:solidFill>
                <a:latin typeface="Arial" charset="0"/>
              </a:defRPr>
            </a:lvl6pPr>
            <a:lvl7pPr marL="914400" eaLnBrk="0" fontAlgn="base" hangingPunct="0">
              <a:spcBef>
                <a:spcPct val="0"/>
              </a:spcBef>
              <a:spcAft>
                <a:spcPct val="0"/>
              </a:spcAft>
              <a:defRPr sz="2000" b="1">
                <a:solidFill>
                  <a:schemeClr val="tx2"/>
                </a:solidFill>
                <a:latin typeface="Arial" charset="0"/>
              </a:defRPr>
            </a:lvl7pPr>
            <a:lvl8pPr marL="1371600" eaLnBrk="0" fontAlgn="base" hangingPunct="0">
              <a:spcBef>
                <a:spcPct val="0"/>
              </a:spcBef>
              <a:spcAft>
                <a:spcPct val="0"/>
              </a:spcAft>
              <a:defRPr sz="2000" b="1">
                <a:solidFill>
                  <a:schemeClr val="tx2"/>
                </a:solidFill>
                <a:latin typeface="Arial" charset="0"/>
              </a:defRPr>
            </a:lvl8pPr>
            <a:lvl9pPr marL="1828800" eaLnBrk="0" fontAlgn="base" hangingPunct="0">
              <a:spcBef>
                <a:spcPct val="0"/>
              </a:spcBef>
              <a:spcAft>
                <a:spcPct val="0"/>
              </a:spcAft>
              <a:defRPr sz="2000" b="1">
                <a:solidFill>
                  <a:schemeClr val="tx2"/>
                </a:solidFill>
                <a:latin typeface="Arial" charset="0"/>
              </a:defRPr>
            </a:lvl9pPr>
          </a:lstStyle>
          <a:p>
            <a:r>
              <a:rPr lang="en-GB" altLang="de-DE" b="0" dirty="0">
                <a:solidFill>
                  <a:srgbClr val="C00000"/>
                </a:solidFill>
              </a:rPr>
              <a:t>          4th</a:t>
            </a:r>
          </a:p>
        </p:txBody>
      </p:sp>
      <p:sp>
        <p:nvSpPr>
          <p:cNvPr id="98310" name="Rectangle 6"/>
          <p:cNvSpPr>
            <a:spLocks noChangeArrowheads="1"/>
          </p:cNvSpPr>
          <p:nvPr/>
        </p:nvSpPr>
        <p:spPr bwMode="auto">
          <a:xfrm flipH="1">
            <a:off x="7107238" y="1347788"/>
            <a:ext cx="16938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2"/>
                </a:solidFill>
                <a:latin typeface="Arial" charset="0"/>
              </a:defRPr>
            </a:lvl1pPr>
            <a:lvl2pPr eaLnBrk="0" hangingPunct="0">
              <a:defRPr sz="2000" b="1">
                <a:solidFill>
                  <a:schemeClr val="tx2"/>
                </a:solidFill>
                <a:latin typeface="Arial" charset="0"/>
              </a:defRPr>
            </a:lvl2pPr>
            <a:lvl3pPr eaLnBrk="0" hangingPunct="0">
              <a:defRPr sz="2000" b="1">
                <a:solidFill>
                  <a:schemeClr val="tx2"/>
                </a:solidFill>
                <a:latin typeface="Arial" charset="0"/>
              </a:defRPr>
            </a:lvl3pPr>
            <a:lvl4pPr eaLnBrk="0" hangingPunct="0">
              <a:defRPr sz="2000" b="1">
                <a:solidFill>
                  <a:schemeClr val="tx2"/>
                </a:solidFill>
                <a:latin typeface="Arial" charset="0"/>
              </a:defRPr>
            </a:lvl4pPr>
            <a:lvl5pPr eaLnBrk="0" hangingPunct="0">
              <a:defRPr sz="2000" b="1">
                <a:solidFill>
                  <a:schemeClr val="tx2"/>
                </a:solidFill>
                <a:latin typeface="Arial" charset="0"/>
              </a:defRPr>
            </a:lvl5pPr>
            <a:lvl6pPr marL="457200" eaLnBrk="0" fontAlgn="base" hangingPunct="0">
              <a:spcBef>
                <a:spcPct val="0"/>
              </a:spcBef>
              <a:spcAft>
                <a:spcPct val="0"/>
              </a:spcAft>
              <a:defRPr sz="2000" b="1">
                <a:solidFill>
                  <a:schemeClr val="tx2"/>
                </a:solidFill>
                <a:latin typeface="Arial" charset="0"/>
              </a:defRPr>
            </a:lvl6pPr>
            <a:lvl7pPr marL="914400" eaLnBrk="0" fontAlgn="base" hangingPunct="0">
              <a:spcBef>
                <a:spcPct val="0"/>
              </a:spcBef>
              <a:spcAft>
                <a:spcPct val="0"/>
              </a:spcAft>
              <a:defRPr sz="2000" b="1">
                <a:solidFill>
                  <a:schemeClr val="tx2"/>
                </a:solidFill>
                <a:latin typeface="Arial" charset="0"/>
              </a:defRPr>
            </a:lvl7pPr>
            <a:lvl8pPr marL="1371600" eaLnBrk="0" fontAlgn="base" hangingPunct="0">
              <a:spcBef>
                <a:spcPct val="0"/>
              </a:spcBef>
              <a:spcAft>
                <a:spcPct val="0"/>
              </a:spcAft>
              <a:defRPr sz="2000" b="1">
                <a:solidFill>
                  <a:schemeClr val="tx2"/>
                </a:solidFill>
                <a:latin typeface="Arial" charset="0"/>
              </a:defRPr>
            </a:lvl8pPr>
            <a:lvl9pPr marL="1828800" eaLnBrk="0" fontAlgn="base" hangingPunct="0">
              <a:spcBef>
                <a:spcPct val="0"/>
              </a:spcBef>
              <a:spcAft>
                <a:spcPct val="0"/>
              </a:spcAft>
              <a:defRPr sz="2000" b="1">
                <a:solidFill>
                  <a:schemeClr val="tx2"/>
                </a:solidFill>
                <a:latin typeface="Arial" charset="0"/>
              </a:defRPr>
            </a:lvl9pPr>
          </a:lstStyle>
          <a:p>
            <a:r>
              <a:rPr lang="en-GB" altLang="de-DE" b="0" dirty="0">
                <a:solidFill>
                  <a:srgbClr val="FF0000"/>
                </a:solidFill>
              </a:rPr>
              <a:t>       8th day</a:t>
            </a:r>
          </a:p>
        </p:txBody>
      </p:sp>
      <p:sp>
        <p:nvSpPr>
          <p:cNvPr id="98311" name="Text Box 7"/>
          <p:cNvSpPr txBox="1">
            <a:spLocks noChangeArrowheads="1"/>
          </p:cNvSpPr>
          <p:nvPr/>
        </p:nvSpPr>
        <p:spPr bwMode="auto">
          <a:xfrm>
            <a:off x="7010400" y="6361113"/>
            <a:ext cx="3657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de-DE" sz="1600" dirty="0">
                <a:cs typeface="Arial" panose="020B0604020202020204" pitchFamily="34" charset="0"/>
              </a:rPr>
              <a:t>Goto et al: IJAA, 1999 11</a:t>
            </a:r>
            <a:r>
              <a:rPr lang="de-DE" altLang="de-DE" sz="1600" dirty="0" smtClean="0">
                <a:cs typeface="Arial" panose="020B0604020202020204" pitchFamily="34" charset="0"/>
              </a:rPr>
              <a:t>: 227-232</a:t>
            </a:r>
            <a:endParaRPr lang="de-DE" altLang="de-DE" sz="1600" dirty="0">
              <a:cs typeface="Arial" panose="020B0604020202020204" pitchFamily="34" charset="0"/>
            </a:endParaRPr>
          </a:p>
        </p:txBody>
      </p:sp>
      <p:sp>
        <p:nvSpPr>
          <p:cNvPr id="98312" name="Text Box 8"/>
          <p:cNvSpPr txBox="1">
            <a:spLocks noChangeArrowheads="1"/>
          </p:cNvSpPr>
          <p:nvPr/>
        </p:nvSpPr>
        <p:spPr bwMode="auto">
          <a:xfrm>
            <a:off x="0" y="335558"/>
            <a:ext cx="12192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altLang="de-DE" sz="3200" dirty="0" err="1" smtClean="0">
                <a:solidFill>
                  <a:srgbClr val="0070C0"/>
                </a:solidFill>
                <a:cs typeface="Arial" panose="020B0604020202020204" pitchFamily="34" charset="0"/>
              </a:rPr>
              <a:t>blasenverweilkatheter</a:t>
            </a:r>
            <a:r>
              <a:rPr lang="de-DE" altLang="de-DE" sz="3200" dirty="0" smtClean="0">
                <a:solidFill>
                  <a:srgbClr val="0070C0"/>
                </a:solidFill>
                <a:cs typeface="Arial" panose="020B0604020202020204" pitchFamily="34" charset="0"/>
              </a:rPr>
              <a:t> als </a:t>
            </a:r>
            <a:r>
              <a:rPr lang="de-DE" altLang="de-DE" sz="3200" dirty="0" err="1" smtClean="0">
                <a:solidFill>
                  <a:srgbClr val="0070C0"/>
                </a:solidFill>
                <a:cs typeface="Arial" panose="020B0604020202020204" pitchFamily="34" charset="0"/>
              </a:rPr>
              <a:t>ursache</a:t>
            </a:r>
            <a:r>
              <a:rPr lang="de-DE" altLang="de-DE" sz="3200" dirty="0" smtClean="0">
                <a:solidFill>
                  <a:srgbClr val="0070C0"/>
                </a:solidFill>
                <a:cs typeface="Arial" panose="020B0604020202020204" pitchFamily="34" charset="0"/>
              </a:rPr>
              <a:t> septischer </a:t>
            </a:r>
            <a:r>
              <a:rPr lang="de-DE" altLang="de-DE" sz="3200" dirty="0" err="1" smtClean="0">
                <a:solidFill>
                  <a:srgbClr val="0070C0"/>
                </a:solidFill>
                <a:cs typeface="Arial" panose="020B0604020202020204" pitchFamily="34" charset="0"/>
              </a:rPr>
              <a:t>infektionen</a:t>
            </a:r>
            <a:r>
              <a:rPr lang="de-DE" altLang="de-DE" sz="3200" dirty="0" smtClean="0">
                <a:solidFill>
                  <a:srgbClr val="0070C0"/>
                </a:solidFill>
                <a:cs typeface="Arial" panose="020B0604020202020204" pitchFamily="34" charset="0"/>
              </a:rPr>
              <a:t> </a:t>
            </a:r>
            <a:br>
              <a:rPr lang="de-DE" altLang="de-DE" sz="3200" dirty="0" smtClean="0">
                <a:solidFill>
                  <a:srgbClr val="0070C0"/>
                </a:solidFill>
                <a:cs typeface="Arial" panose="020B0604020202020204" pitchFamily="34" charset="0"/>
              </a:rPr>
            </a:br>
            <a:endParaRPr lang="de-DE" altLang="de-DE" sz="3200" dirty="0">
              <a:solidFill>
                <a:srgbClr val="0070C0"/>
              </a:solidFill>
              <a:cs typeface="Arial" panose="020B0604020202020204" pitchFamily="34" charset="0"/>
            </a:endParaRPr>
          </a:p>
        </p:txBody>
      </p:sp>
    </p:spTree>
    <p:extLst>
      <p:ext uri="{BB962C8B-B14F-4D97-AF65-F5344CB8AC3E}">
        <p14:creationId xmlns:p14="http://schemas.microsoft.com/office/powerpoint/2010/main" val="1720648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18487" t="16703" r="23589" b="29681"/>
          <a:stretch/>
        </p:blipFill>
        <p:spPr>
          <a:xfrm>
            <a:off x="1991544" y="1772816"/>
            <a:ext cx="8712968" cy="5040560"/>
          </a:xfrm>
          <a:prstGeom prst="rect">
            <a:avLst/>
          </a:prstGeom>
          <a:effectLst>
            <a:outerShdw blurRad="50800" dist="50800" dir="5400000" algn="ctr" rotWithShape="0">
              <a:schemeClr val="bg1"/>
            </a:outerShdw>
          </a:effectLst>
        </p:spPr>
      </p:pic>
      <p:sp>
        <p:nvSpPr>
          <p:cNvPr id="3" name="Rechteck 2"/>
          <p:cNvSpPr/>
          <p:nvPr/>
        </p:nvSpPr>
        <p:spPr>
          <a:xfrm>
            <a:off x="6312024" y="5949280"/>
            <a:ext cx="864096" cy="43204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echteck 4"/>
          <p:cNvSpPr/>
          <p:nvPr/>
        </p:nvSpPr>
        <p:spPr>
          <a:xfrm>
            <a:off x="4943872" y="476672"/>
            <a:ext cx="1800200" cy="79208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p:nvSpPr>
        <p:spPr>
          <a:xfrm>
            <a:off x="1991544" y="2852936"/>
            <a:ext cx="4176464" cy="43204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Pfeil nach rechts 7"/>
          <p:cNvSpPr/>
          <p:nvPr/>
        </p:nvSpPr>
        <p:spPr>
          <a:xfrm>
            <a:off x="983432" y="2564904"/>
            <a:ext cx="642175" cy="21602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Textfeld 3"/>
          <p:cNvSpPr txBox="1"/>
          <p:nvPr/>
        </p:nvSpPr>
        <p:spPr>
          <a:xfrm>
            <a:off x="839416" y="478413"/>
            <a:ext cx="4896544" cy="646331"/>
          </a:xfrm>
          <a:prstGeom prst="rect">
            <a:avLst/>
          </a:prstGeom>
          <a:noFill/>
        </p:spPr>
        <p:txBody>
          <a:bodyPr wrap="square" rtlCol="0">
            <a:spAutoFit/>
          </a:bodyPr>
          <a:lstStyle/>
          <a:p>
            <a:r>
              <a:rPr lang="de-DE" sz="3600" dirty="0" err="1" smtClean="0"/>
              <a:t>selbstkatheterismus</a:t>
            </a:r>
            <a:endParaRPr lang="de-DE" sz="3600" dirty="0"/>
          </a:p>
        </p:txBody>
      </p:sp>
      <p:sp>
        <p:nvSpPr>
          <p:cNvPr id="9" name="Rechteck 8"/>
          <p:cNvSpPr/>
          <p:nvPr/>
        </p:nvSpPr>
        <p:spPr>
          <a:xfrm>
            <a:off x="9480376" y="6381328"/>
            <a:ext cx="2448272" cy="43204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678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32656"/>
            <a:ext cx="12192000" cy="1143000"/>
          </a:xfrm>
        </p:spPr>
        <p:txBody>
          <a:bodyPr/>
          <a:lstStyle/>
          <a:p>
            <a:r>
              <a:rPr lang="en-US" sz="2000" dirty="0"/>
              <a:t>Hooton TM, Scholes D, Hughes JP, Winter C, Roberts PL, Stapleton AE, </a:t>
            </a:r>
            <a:r>
              <a:rPr lang="en-US" sz="2000" dirty="0" err="1"/>
              <a:t>Stergachis</a:t>
            </a:r>
            <a:r>
              <a:rPr lang="en-US" sz="2000" dirty="0"/>
              <a:t> A, </a:t>
            </a:r>
            <a:r>
              <a:rPr lang="en-US" sz="2000" dirty="0" err="1"/>
              <a:t>Stamm</a:t>
            </a:r>
            <a:r>
              <a:rPr lang="en-US" sz="2000" dirty="0"/>
              <a:t> WE. </a:t>
            </a:r>
            <a:r>
              <a:rPr lang="en-US" sz="2000" dirty="0" smtClean="0"/>
              <a:t/>
            </a:r>
            <a:br>
              <a:rPr lang="en-US" sz="2000" dirty="0" smtClean="0"/>
            </a:br>
            <a:r>
              <a:rPr lang="en-US" sz="2000" b="1" dirty="0" smtClean="0"/>
              <a:t>A </a:t>
            </a:r>
            <a:r>
              <a:rPr lang="en-US" sz="2000" b="1" dirty="0"/>
              <a:t>prospective study of risk factors for symptomatic urinary tract infection in young women. </a:t>
            </a:r>
            <a:r>
              <a:rPr lang="en-US" sz="2000" b="1" dirty="0" smtClean="0"/>
              <a:t/>
            </a:r>
            <a:br>
              <a:rPr lang="en-US" sz="2000" b="1" dirty="0" smtClean="0"/>
            </a:br>
            <a:r>
              <a:rPr lang="en-US" sz="2000" dirty="0" smtClean="0"/>
              <a:t>N </a:t>
            </a:r>
            <a:r>
              <a:rPr lang="en-US" sz="2000" dirty="0" err="1"/>
              <a:t>Engl</a:t>
            </a:r>
            <a:r>
              <a:rPr lang="en-US" sz="2000" dirty="0"/>
              <a:t> J Med. </a:t>
            </a:r>
            <a:r>
              <a:rPr lang="en-US" sz="2000" dirty="0" smtClean="0"/>
              <a:t>1996; 335: 468-74</a:t>
            </a:r>
            <a:r>
              <a:rPr lang="en-US" sz="2000" dirty="0"/>
              <a:t>. </a:t>
            </a:r>
            <a:endParaRPr lang="de-DE" sz="2000" dirty="0"/>
          </a:p>
        </p:txBody>
      </p:sp>
      <p:pic>
        <p:nvPicPr>
          <p:cNvPr id="4" name="Inhaltsplatzhalter 3"/>
          <p:cNvPicPr>
            <a:picLocks noGrp="1" noChangeAspect="1"/>
          </p:cNvPicPr>
          <p:nvPr>
            <p:ph idx="1"/>
          </p:nvPr>
        </p:nvPicPr>
        <p:blipFill rotWithShape="1">
          <a:blip r:embed="rId3"/>
          <a:srcRect l="15197" t="8588" r="49753" b="52319"/>
          <a:stretch/>
        </p:blipFill>
        <p:spPr>
          <a:xfrm>
            <a:off x="605448" y="2111499"/>
            <a:ext cx="5608701" cy="3909789"/>
          </a:xfrm>
          <a:prstGeom prst="rect">
            <a:avLst/>
          </a:prstGeom>
        </p:spPr>
      </p:pic>
      <p:pic>
        <p:nvPicPr>
          <p:cNvPr id="6" name="Grafik 5"/>
          <p:cNvPicPr>
            <a:picLocks noChangeAspect="1"/>
          </p:cNvPicPr>
          <p:nvPr/>
        </p:nvPicPr>
        <p:blipFill rotWithShape="1">
          <a:blip r:embed="rId4"/>
          <a:srcRect l="49050" t="46092" b="6739"/>
          <a:stretch/>
        </p:blipFill>
        <p:spPr>
          <a:xfrm>
            <a:off x="6096000" y="2132856"/>
            <a:ext cx="5498841" cy="3798359"/>
          </a:xfrm>
          <a:prstGeom prst="rect">
            <a:avLst/>
          </a:prstGeom>
        </p:spPr>
      </p:pic>
      <p:sp>
        <p:nvSpPr>
          <p:cNvPr id="7" name="Textfeld 6"/>
          <p:cNvSpPr txBox="1"/>
          <p:nvPr/>
        </p:nvSpPr>
        <p:spPr>
          <a:xfrm>
            <a:off x="8544272" y="2132856"/>
            <a:ext cx="3600400" cy="830997"/>
          </a:xfrm>
          <a:prstGeom prst="rect">
            <a:avLst/>
          </a:prstGeom>
          <a:noFill/>
        </p:spPr>
        <p:txBody>
          <a:bodyPr wrap="square" rtlCol="0">
            <a:spAutoFit/>
          </a:bodyPr>
          <a:lstStyle/>
          <a:p>
            <a:r>
              <a:rPr lang="de-DE" sz="2000" dirty="0" smtClean="0"/>
              <a:t>Young Women</a:t>
            </a:r>
          </a:p>
          <a:p>
            <a:r>
              <a:rPr lang="de-DE" sz="1400" dirty="0" smtClean="0"/>
              <a:t>■ University </a:t>
            </a:r>
            <a:r>
              <a:rPr lang="de-DE" sz="1400" dirty="0" err="1" smtClean="0"/>
              <a:t>cohort</a:t>
            </a:r>
            <a:endParaRPr lang="de-DE" sz="1400" dirty="0" smtClean="0"/>
          </a:p>
          <a:p>
            <a:r>
              <a:rPr lang="de-DE" sz="1400" dirty="0"/>
              <a:t>□ HMO </a:t>
            </a:r>
            <a:r>
              <a:rPr lang="de-DE" sz="1400" dirty="0" smtClean="0"/>
              <a:t>= </a:t>
            </a:r>
            <a:r>
              <a:rPr lang="de-DE" sz="1400" dirty="0" err="1" smtClean="0"/>
              <a:t>health</a:t>
            </a:r>
            <a:r>
              <a:rPr lang="de-DE" sz="1400" dirty="0" smtClean="0"/>
              <a:t> </a:t>
            </a:r>
            <a:r>
              <a:rPr lang="de-DE" sz="1400" dirty="0" err="1" smtClean="0"/>
              <a:t>maintenance</a:t>
            </a:r>
            <a:r>
              <a:rPr lang="de-DE" sz="1400" dirty="0" smtClean="0"/>
              <a:t> </a:t>
            </a:r>
            <a:r>
              <a:rPr lang="de-DE" sz="1400" dirty="0" err="1" smtClean="0"/>
              <a:t>organization</a:t>
            </a:r>
            <a:endParaRPr lang="de-DE" sz="1400" dirty="0"/>
          </a:p>
        </p:txBody>
      </p:sp>
      <p:sp>
        <p:nvSpPr>
          <p:cNvPr id="3" name="Textfeld 2"/>
          <p:cNvSpPr txBox="1"/>
          <p:nvPr/>
        </p:nvSpPr>
        <p:spPr>
          <a:xfrm>
            <a:off x="0" y="332656"/>
            <a:ext cx="12192000" cy="707886"/>
          </a:xfrm>
          <a:prstGeom prst="rect">
            <a:avLst/>
          </a:prstGeom>
          <a:solidFill>
            <a:schemeClr val="bg1"/>
          </a:solidFill>
        </p:spPr>
        <p:txBody>
          <a:bodyPr wrap="square" rtlCol="0">
            <a:spAutoFit/>
          </a:bodyPr>
          <a:lstStyle/>
          <a:p>
            <a:pPr algn="ctr"/>
            <a:r>
              <a:rPr lang="de-DE" sz="4000" dirty="0"/>
              <a:t>s</a:t>
            </a:r>
            <a:r>
              <a:rPr lang="de-DE" sz="4000" dirty="0" smtClean="0"/>
              <a:t>exuelle </a:t>
            </a:r>
            <a:r>
              <a:rPr lang="de-DE" sz="4000" dirty="0" err="1"/>
              <a:t>a</a:t>
            </a:r>
            <a:r>
              <a:rPr lang="de-DE" sz="4000" dirty="0" err="1" smtClean="0"/>
              <a:t>ktivität</a:t>
            </a:r>
            <a:r>
              <a:rPr lang="de-DE" sz="4000" dirty="0" smtClean="0"/>
              <a:t> = </a:t>
            </a:r>
            <a:r>
              <a:rPr lang="de-DE" sz="4000" dirty="0" err="1" smtClean="0"/>
              <a:t>risiko</a:t>
            </a:r>
            <a:r>
              <a:rPr lang="de-DE" sz="4000" dirty="0" smtClean="0"/>
              <a:t> für </a:t>
            </a:r>
            <a:r>
              <a:rPr lang="de-DE" sz="4000" dirty="0" err="1" smtClean="0"/>
              <a:t>harnwegsinfekt</a:t>
            </a:r>
            <a:r>
              <a:rPr lang="de-DE" sz="4000" dirty="0" smtClean="0"/>
              <a:t> </a:t>
            </a:r>
            <a:endParaRPr lang="de-DE" sz="4000" dirty="0"/>
          </a:p>
        </p:txBody>
      </p:sp>
    </p:spTree>
    <p:extLst>
      <p:ext uri="{BB962C8B-B14F-4D97-AF65-F5344CB8AC3E}">
        <p14:creationId xmlns:p14="http://schemas.microsoft.com/office/powerpoint/2010/main" val="2852028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Diagramm 6"/>
          <p:cNvGraphicFramePr>
            <a:graphicFrameLocks/>
          </p:cNvGraphicFramePr>
          <p:nvPr/>
        </p:nvGraphicFramePr>
        <p:xfrm>
          <a:off x="2386013" y="1066800"/>
          <a:ext cx="7493000" cy="5181600"/>
        </p:xfrm>
        <a:graphic>
          <a:graphicData uri="http://schemas.openxmlformats.org/presentationml/2006/ole">
            <mc:AlternateContent xmlns:mc="http://schemas.openxmlformats.org/markup-compatibility/2006">
              <mc:Choice xmlns:v="urn:schemas-microsoft-com:vml" Requires="v">
                <p:oleObj spid="_x0000_s43059" name="Chart" r:id="rId5" imgW="0" imgH="0" progId="Excel.Sheet.8">
                  <p:embed/>
                </p:oleObj>
              </mc:Choice>
              <mc:Fallback>
                <p:oleObj name="Chart" r:id="rId5" imgW="0" imgH="0" progId="Excel.Sheet.8">
                  <p:embed/>
                  <p:pic>
                    <p:nvPicPr>
                      <p:cNvPr id="0" name="AutoShape 2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386013" y="1066800"/>
                        <a:ext cx="7493000" cy="518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91" name="Textfeld 7"/>
          <p:cNvSpPr txBox="1">
            <a:spLocks noChangeArrowheads="1"/>
          </p:cNvSpPr>
          <p:nvPr/>
        </p:nvSpPr>
        <p:spPr bwMode="auto">
          <a:xfrm>
            <a:off x="1524000" y="59309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000"/>
              </a:lnSpc>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buFontTx/>
              <a:buNone/>
            </a:pPr>
            <a:r>
              <a:rPr lang="de-DE" altLang="de-DE" sz="1400"/>
              <a:t>*Naber KG, Schito G, Botto H, Palou J, Mazzei T.: </a:t>
            </a:r>
          </a:p>
          <a:p>
            <a:pPr algn="ctr" eaLnBrk="1" hangingPunct="1">
              <a:lnSpc>
                <a:spcPct val="100000"/>
              </a:lnSpc>
              <a:buFontTx/>
              <a:buNone/>
            </a:pPr>
            <a:r>
              <a:rPr lang="de-DE" altLang="de-DE" sz="1400" b="1"/>
              <a:t>Surveillance study in Europe and Brazil on clinical aspects and Antimicrobial Resistance Epidemiology in Females with Cystitis (ARESC): implications for empiric therapy. </a:t>
            </a:r>
          </a:p>
          <a:p>
            <a:pPr algn="ctr" eaLnBrk="1" hangingPunct="1">
              <a:lnSpc>
                <a:spcPct val="100000"/>
              </a:lnSpc>
              <a:buFontTx/>
              <a:buNone/>
            </a:pPr>
            <a:r>
              <a:rPr lang="de-DE" altLang="de-DE" sz="1400"/>
              <a:t>Eur Urol, 54: 1164-75 (2008)</a:t>
            </a:r>
          </a:p>
        </p:txBody>
      </p:sp>
      <p:pic>
        <p:nvPicPr>
          <p:cNvPr id="37892" name="Grafik 1"/>
          <p:cNvPicPr>
            <a:picLocks noChangeAspect="1"/>
          </p:cNvPicPr>
          <p:nvPr/>
        </p:nvPicPr>
        <p:blipFill>
          <a:blip r:embed="rId6">
            <a:extLst>
              <a:ext uri="{28A0092B-C50C-407E-A947-70E740481C1C}">
                <a14:useLocalDpi xmlns:a14="http://schemas.microsoft.com/office/drawing/2010/main" val="0"/>
              </a:ext>
            </a:extLst>
          </a:blip>
          <a:srcRect l="11876" t="27402" r="48187" b="24001"/>
          <a:stretch>
            <a:fillRect/>
          </a:stretch>
        </p:blipFill>
        <p:spPr bwMode="auto">
          <a:xfrm>
            <a:off x="2386014" y="1"/>
            <a:ext cx="7685087"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583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smtClean="0"/>
              <a:t>frage 2 zum </a:t>
            </a:r>
            <a:r>
              <a:rPr lang="de-DE" dirty="0" err="1" smtClean="0"/>
              <a:t>harnwegsinfekt</a:t>
            </a:r>
            <a:endParaRPr lang="de-DE" dirty="0"/>
          </a:p>
        </p:txBody>
      </p:sp>
      <p:sp>
        <p:nvSpPr>
          <p:cNvPr id="3" name="Inhaltsplatzhalter 2"/>
          <p:cNvSpPr>
            <a:spLocks noGrp="1"/>
          </p:cNvSpPr>
          <p:nvPr>
            <p:ph idx="1"/>
          </p:nvPr>
        </p:nvSpPr>
        <p:spPr>
          <a:xfrm>
            <a:off x="609600" y="2132856"/>
            <a:ext cx="10972800" cy="3993308"/>
          </a:xfrm>
        </p:spPr>
        <p:txBody>
          <a:bodyPr/>
          <a:lstStyle/>
          <a:p>
            <a:pPr marL="0" indent="0">
              <a:buNone/>
            </a:pPr>
            <a:r>
              <a:rPr lang="de-DE" dirty="0" smtClean="0"/>
              <a:t>folgende </a:t>
            </a:r>
            <a:r>
              <a:rPr lang="de-DE" dirty="0" err="1" smtClean="0"/>
              <a:t>massnahme</a:t>
            </a:r>
            <a:r>
              <a:rPr lang="de-DE" dirty="0" smtClean="0"/>
              <a:t> wäre mehr als eine rein symptomatische </a:t>
            </a:r>
            <a:r>
              <a:rPr lang="de-DE" dirty="0" err="1" smtClean="0"/>
              <a:t>therapie</a:t>
            </a:r>
            <a:r>
              <a:rPr lang="de-DE" dirty="0" smtClean="0"/>
              <a:t> bei unkompliziertem </a:t>
            </a:r>
            <a:r>
              <a:rPr lang="de-DE" dirty="0" err="1" smtClean="0"/>
              <a:t>harnwegsinfekt</a:t>
            </a:r>
            <a:r>
              <a:rPr lang="de-DE" dirty="0" smtClean="0"/>
              <a:t> </a:t>
            </a:r>
          </a:p>
          <a:p>
            <a:pPr marL="0" indent="0">
              <a:buNone/>
            </a:pPr>
            <a:endParaRPr lang="de-DE" dirty="0" smtClean="0"/>
          </a:p>
          <a:p>
            <a:pPr marL="514350" indent="-514350">
              <a:buFont typeface="+mj-lt"/>
              <a:buAutoNum type="arabicPeriod"/>
            </a:pPr>
            <a:r>
              <a:rPr lang="de-DE" dirty="0" err="1" smtClean="0"/>
              <a:t>fosfomycin</a:t>
            </a:r>
            <a:r>
              <a:rPr lang="de-DE" dirty="0" smtClean="0"/>
              <a:t> </a:t>
            </a:r>
          </a:p>
          <a:p>
            <a:pPr marL="514350" indent="-514350">
              <a:buFont typeface="+mj-lt"/>
              <a:buAutoNum type="arabicPeriod"/>
            </a:pPr>
            <a:r>
              <a:rPr lang="de-DE" dirty="0" smtClean="0"/>
              <a:t>viel trinken</a:t>
            </a:r>
          </a:p>
          <a:p>
            <a:pPr marL="514350" indent="-514350">
              <a:buFont typeface="+mj-lt"/>
              <a:buAutoNum type="arabicPeriod"/>
            </a:pPr>
            <a:r>
              <a:rPr lang="de-DE" dirty="0" smtClean="0"/>
              <a:t>blase leeren</a:t>
            </a:r>
          </a:p>
          <a:p>
            <a:pPr marL="514350" indent="-514350">
              <a:buFont typeface="+mj-lt"/>
              <a:buAutoNum type="arabicPeriod"/>
            </a:pPr>
            <a:r>
              <a:rPr lang="de-DE" dirty="0" err="1" smtClean="0"/>
              <a:t>ibuprofen</a:t>
            </a:r>
            <a:endParaRPr lang="de-DE" dirty="0" smtClean="0"/>
          </a:p>
          <a:p>
            <a:endParaRPr lang="de-DE" dirty="0" smtClean="0"/>
          </a:p>
          <a:p>
            <a:endParaRPr lang="de-DE" dirty="0"/>
          </a:p>
        </p:txBody>
      </p:sp>
    </p:spTree>
    <p:extLst>
      <p:ext uri="{BB962C8B-B14F-4D97-AF65-F5344CB8AC3E}">
        <p14:creationId xmlns:p14="http://schemas.microsoft.com/office/powerpoint/2010/main" val="11605039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8"/>
          <p:cNvPicPr>
            <a:picLocks noChangeAspect="1" noChangeArrowheads="1"/>
          </p:cNvPicPr>
          <p:nvPr/>
        </p:nvPicPr>
        <p:blipFill>
          <a:blip r:embed="rId2">
            <a:extLst>
              <a:ext uri="{28A0092B-C50C-407E-A947-70E740481C1C}">
                <a14:useLocalDpi xmlns:a14="http://schemas.microsoft.com/office/drawing/2010/main" val="0"/>
              </a:ext>
            </a:extLst>
          </a:blip>
          <a:srcRect l="7152" t="3484"/>
          <a:stretch>
            <a:fillRect/>
          </a:stretch>
        </p:blipFill>
        <p:spPr bwMode="auto">
          <a:xfrm>
            <a:off x="4002932" y="805702"/>
            <a:ext cx="8069732" cy="605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7376839" y="6021288"/>
            <a:ext cx="4263777" cy="61555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altLang="de-DE" sz="2000" b="1" dirty="0" err="1" smtClean="0">
                <a:latin typeface="Arial Unicode MS" pitchFamily="34" charset="-128"/>
              </a:rPr>
              <a:t>E.coli</a:t>
            </a:r>
            <a:r>
              <a:rPr lang="de-DE" altLang="de-DE" sz="2000" b="1" dirty="0" smtClean="0">
                <a:latin typeface="Arial Unicode MS" pitchFamily="34" charset="-128"/>
              </a:rPr>
              <a:t>: </a:t>
            </a:r>
            <a:r>
              <a:rPr lang="de-DE" altLang="de-DE" sz="1400" dirty="0" smtClean="0">
                <a:latin typeface="Arial Unicode MS" pitchFamily="34" charset="-128"/>
              </a:rPr>
              <a:t>ELMI-</a:t>
            </a:r>
            <a:r>
              <a:rPr lang="de-DE" altLang="de-DE" sz="1400" dirty="0" err="1" smtClean="0">
                <a:latin typeface="Arial Unicode MS" pitchFamily="34" charset="-128"/>
              </a:rPr>
              <a:t>Oberfächen</a:t>
            </a:r>
            <a:r>
              <a:rPr lang="de-DE" altLang="de-DE" sz="1400" dirty="0" smtClean="0">
                <a:latin typeface="Arial Unicode MS" pitchFamily="34" charset="-128"/>
              </a:rPr>
              <a:t>-Abdruck </a:t>
            </a:r>
            <a:r>
              <a:rPr lang="de-DE" altLang="de-DE" sz="1400" dirty="0">
                <a:latin typeface="Arial Unicode MS" pitchFamily="34" charset="-128"/>
              </a:rPr>
              <a:t>(Platin-Kohle)</a:t>
            </a:r>
          </a:p>
          <a:p>
            <a:r>
              <a:rPr lang="de-DE" altLang="de-DE" sz="1400" dirty="0">
                <a:latin typeface="Arial Unicode MS" pitchFamily="34" charset="-128"/>
              </a:rPr>
              <a:t>R. Fünfstück, H.W. Meyer, 1998</a:t>
            </a:r>
          </a:p>
        </p:txBody>
      </p:sp>
      <p:sp>
        <p:nvSpPr>
          <p:cNvPr id="7172" name="Text Box 4"/>
          <p:cNvSpPr txBox="1">
            <a:spLocks noChangeArrowheads="1"/>
          </p:cNvSpPr>
          <p:nvPr/>
        </p:nvSpPr>
        <p:spPr bwMode="auto">
          <a:xfrm>
            <a:off x="407368" y="-17445"/>
            <a:ext cx="1152128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87338" algn="l"/>
              </a:tabLst>
              <a:defRPr>
                <a:solidFill>
                  <a:schemeClr val="tx1"/>
                </a:solidFill>
                <a:latin typeface="Arial" pitchFamily="34" charset="0"/>
              </a:defRPr>
            </a:lvl1pPr>
            <a:lvl2pPr marL="742950" indent="-285750">
              <a:tabLst>
                <a:tab pos="287338" algn="l"/>
              </a:tabLst>
              <a:defRPr>
                <a:solidFill>
                  <a:schemeClr val="tx1"/>
                </a:solidFill>
                <a:latin typeface="Arial" pitchFamily="34" charset="0"/>
              </a:defRPr>
            </a:lvl2pPr>
            <a:lvl3pPr marL="1143000" indent="-228600">
              <a:tabLst>
                <a:tab pos="287338" algn="l"/>
              </a:tabLst>
              <a:defRPr>
                <a:solidFill>
                  <a:schemeClr val="tx1"/>
                </a:solidFill>
                <a:latin typeface="Arial" pitchFamily="34" charset="0"/>
              </a:defRPr>
            </a:lvl3pPr>
            <a:lvl4pPr marL="1600200" indent="-228600">
              <a:tabLst>
                <a:tab pos="287338" algn="l"/>
              </a:tabLst>
              <a:defRPr>
                <a:solidFill>
                  <a:schemeClr val="tx1"/>
                </a:solidFill>
                <a:latin typeface="Arial" pitchFamily="34" charset="0"/>
              </a:defRPr>
            </a:lvl4pPr>
            <a:lvl5pPr marL="2057400" indent="-228600">
              <a:tabLst>
                <a:tab pos="287338" algn="l"/>
              </a:tabLst>
              <a:defRPr>
                <a:solidFill>
                  <a:schemeClr val="tx1"/>
                </a:solidFill>
                <a:latin typeface="Arial" pitchFamily="34" charset="0"/>
              </a:defRPr>
            </a:lvl5pPr>
            <a:lvl6pPr marL="2514600" indent="-228600" fontAlgn="base">
              <a:spcBef>
                <a:spcPct val="0"/>
              </a:spcBef>
              <a:spcAft>
                <a:spcPct val="0"/>
              </a:spcAft>
              <a:tabLst>
                <a:tab pos="287338" algn="l"/>
              </a:tabLst>
              <a:defRPr>
                <a:solidFill>
                  <a:schemeClr val="tx1"/>
                </a:solidFill>
                <a:latin typeface="Arial" pitchFamily="34" charset="0"/>
              </a:defRPr>
            </a:lvl6pPr>
            <a:lvl7pPr marL="2971800" indent="-228600" fontAlgn="base">
              <a:spcBef>
                <a:spcPct val="0"/>
              </a:spcBef>
              <a:spcAft>
                <a:spcPct val="0"/>
              </a:spcAft>
              <a:tabLst>
                <a:tab pos="287338" algn="l"/>
              </a:tabLst>
              <a:defRPr>
                <a:solidFill>
                  <a:schemeClr val="tx1"/>
                </a:solidFill>
                <a:latin typeface="Arial" pitchFamily="34" charset="0"/>
              </a:defRPr>
            </a:lvl7pPr>
            <a:lvl8pPr marL="3429000" indent="-228600" fontAlgn="base">
              <a:spcBef>
                <a:spcPct val="0"/>
              </a:spcBef>
              <a:spcAft>
                <a:spcPct val="0"/>
              </a:spcAft>
              <a:tabLst>
                <a:tab pos="287338" algn="l"/>
              </a:tabLst>
              <a:defRPr>
                <a:solidFill>
                  <a:schemeClr val="tx1"/>
                </a:solidFill>
                <a:latin typeface="Arial" pitchFamily="34" charset="0"/>
              </a:defRPr>
            </a:lvl8pPr>
            <a:lvl9pPr marL="3886200" indent="-228600" fontAlgn="base">
              <a:spcBef>
                <a:spcPct val="0"/>
              </a:spcBef>
              <a:spcAft>
                <a:spcPct val="0"/>
              </a:spcAft>
              <a:tabLst>
                <a:tab pos="287338" algn="l"/>
              </a:tabLst>
              <a:defRPr>
                <a:solidFill>
                  <a:schemeClr val="tx1"/>
                </a:solidFill>
                <a:latin typeface="Arial" pitchFamily="34" charset="0"/>
              </a:defRPr>
            </a:lvl9pPr>
          </a:lstStyle>
          <a:p>
            <a:r>
              <a:rPr lang="de-DE" altLang="de-DE" sz="2400" dirty="0" err="1" smtClean="0">
                <a:solidFill>
                  <a:srgbClr val="0070C0"/>
                </a:solidFill>
                <a:cs typeface="Arial" panose="020B0604020202020204" pitchFamily="34" charset="0"/>
              </a:rPr>
              <a:t>eigenschaften</a:t>
            </a:r>
            <a:r>
              <a:rPr lang="de-DE" altLang="de-DE" sz="2400" dirty="0" smtClean="0">
                <a:solidFill>
                  <a:srgbClr val="0070C0"/>
                </a:solidFill>
                <a:cs typeface="Arial" panose="020B0604020202020204" pitchFamily="34" charset="0"/>
              </a:rPr>
              <a:t> (</a:t>
            </a:r>
            <a:r>
              <a:rPr lang="de-DE" altLang="de-DE" sz="2400" dirty="0" err="1" smtClean="0">
                <a:solidFill>
                  <a:srgbClr val="0070C0"/>
                </a:solidFill>
                <a:cs typeface="Arial" panose="020B0604020202020204" pitchFamily="34" charset="0"/>
              </a:rPr>
              <a:t>virulenzfaktoren</a:t>
            </a:r>
            <a:r>
              <a:rPr lang="de-DE" altLang="de-DE" sz="2400" dirty="0" smtClean="0">
                <a:solidFill>
                  <a:srgbClr val="0070C0"/>
                </a:solidFill>
                <a:cs typeface="Arial" panose="020B0604020202020204" pitchFamily="34" charset="0"/>
              </a:rPr>
              <a:t>) </a:t>
            </a:r>
            <a:r>
              <a:rPr lang="de-DE" altLang="de-DE" sz="2400" dirty="0" err="1" smtClean="0">
                <a:solidFill>
                  <a:srgbClr val="0070C0"/>
                </a:solidFill>
                <a:cs typeface="Arial" panose="020B0604020202020204" pitchFamily="34" charset="0"/>
              </a:rPr>
              <a:t>uropathogener</a:t>
            </a:r>
            <a:r>
              <a:rPr lang="de-DE" altLang="de-DE" sz="2400" dirty="0" smtClean="0">
                <a:solidFill>
                  <a:srgbClr val="0070C0"/>
                </a:solidFill>
                <a:cs typeface="Arial" panose="020B0604020202020204" pitchFamily="34" charset="0"/>
              </a:rPr>
              <a:t> </a:t>
            </a:r>
            <a:r>
              <a:rPr lang="de-DE" altLang="de-DE" sz="2400" dirty="0" err="1" smtClean="0">
                <a:solidFill>
                  <a:srgbClr val="0070C0"/>
                </a:solidFill>
                <a:cs typeface="Arial" panose="020B0604020202020204" pitchFamily="34" charset="0"/>
              </a:rPr>
              <a:t>infektionserreger</a:t>
            </a:r>
            <a:r>
              <a:rPr lang="de-DE" altLang="de-DE" sz="2400" dirty="0" smtClean="0">
                <a:solidFill>
                  <a:srgbClr val="0070C0"/>
                </a:solidFill>
                <a:cs typeface="Arial" panose="020B0604020202020204" pitchFamily="34" charset="0"/>
              </a:rPr>
              <a:t>:</a:t>
            </a:r>
          </a:p>
          <a:p>
            <a:endParaRPr lang="de-DE" altLang="de-DE" sz="2400" dirty="0" smtClean="0">
              <a:latin typeface="Arial Unicode MS" pitchFamily="34" charset="-128"/>
              <a:sym typeface="Wingdings 2" pitchFamily="18" charset="2"/>
            </a:endParaRPr>
          </a:p>
          <a:p>
            <a:r>
              <a:rPr lang="de-DE" altLang="de-DE" sz="2400" dirty="0" err="1" smtClean="0">
                <a:latin typeface="Arial Unicode MS" pitchFamily="34" charset="-128"/>
                <a:sym typeface="Wingdings 2" pitchFamily="18" charset="2"/>
              </a:rPr>
              <a:t>adhäsine</a:t>
            </a:r>
            <a:endParaRPr lang="de-DE" altLang="de-DE" sz="2400" dirty="0" smtClean="0">
              <a:latin typeface="Arial Unicode MS" pitchFamily="34" charset="-128"/>
              <a:sym typeface="Wingdings 2" pitchFamily="18" charset="2"/>
            </a:endParaRPr>
          </a:p>
          <a:p>
            <a:r>
              <a:rPr lang="de-DE" altLang="de-DE" sz="2400" dirty="0" smtClean="0">
                <a:latin typeface="Arial Unicode MS" pitchFamily="34" charset="-128"/>
              </a:rPr>
              <a:t>    </a:t>
            </a:r>
            <a:r>
              <a:rPr lang="de-DE" altLang="de-DE" sz="2400" dirty="0" smtClean="0">
                <a:latin typeface="Arial Unicode MS" pitchFamily="34" charset="-128"/>
                <a:sym typeface="Wingdings 2" pitchFamily="18" charset="2"/>
              </a:rPr>
              <a:t> </a:t>
            </a:r>
            <a:r>
              <a:rPr lang="de-DE" altLang="de-DE" sz="2400" dirty="0" smtClean="0">
                <a:latin typeface="Arial Unicode MS" pitchFamily="34" charset="-128"/>
              </a:rPr>
              <a:t>typ 1-fimbrien</a:t>
            </a:r>
          </a:p>
          <a:p>
            <a:r>
              <a:rPr lang="de-DE" altLang="de-DE" sz="2400" dirty="0" smtClean="0">
                <a:latin typeface="Arial Unicode MS" pitchFamily="34" charset="-128"/>
                <a:sym typeface="Wingdings 2" pitchFamily="18" charset="2"/>
              </a:rPr>
              <a:t>    </a:t>
            </a:r>
            <a:r>
              <a:rPr lang="de-DE" altLang="de-DE" sz="2400" dirty="0" smtClean="0">
                <a:latin typeface="Arial Unicode MS" pitchFamily="34" charset="-128"/>
              </a:rPr>
              <a:t> p-pili</a:t>
            </a:r>
          </a:p>
          <a:p>
            <a:r>
              <a:rPr lang="de-DE" altLang="de-DE" sz="2400" dirty="0" smtClean="0">
                <a:latin typeface="Arial Unicode MS" pitchFamily="34" charset="-128"/>
                <a:sym typeface="Wingdings 2" pitchFamily="18" charset="2"/>
              </a:rPr>
              <a:t>    </a:t>
            </a:r>
            <a:r>
              <a:rPr lang="de-DE" altLang="de-DE" sz="2400" dirty="0" smtClean="0">
                <a:latin typeface="Arial Unicode MS" pitchFamily="34" charset="-128"/>
              </a:rPr>
              <a:t> typ 1c-fimbrien</a:t>
            </a:r>
          </a:p>
          <a:p>
            <a:r>
              <a:rPr lang="de-DE" altLang="de-DE" sz="2400" dirty="0" smtClean="0">
                <a:latin typeface="Arial Unicode MS" pitchFamily="34" charset="-128"/>
                <a:sym typeface="Wingdings 2" pitchFamily="18" charset="2"/>
              </a:rPr>
              <a:t>    </a:t>
            </a:r>
            <a:r>
              <a:rPr lang="de-DE" altLang="de-DE" sz="2400" dirty="0" smtClean="0">
                <a:latin typeface="Arial Unicode MS" pitchFamily="34" charset="-128"/>
              </a:rPr>
              <a:t> s-</a:t>
            </a:r>
            <a:r>
              <a:rPr lang="de-DE" altLang="de-DE" sz="2400" dirty="0" err="1" smtClean="0">
                <a:latin typeface="Arial Unicode MS" pitchFamily="34" charset="-128"/>
              </a:rPr>
              <a:t>fimbrien</a:t>
            </a:r>
            <a:endParaRPr lang="de-DE" altLang="de-DE" sz="2400" dirty="0" smtClean="0">
              <a:latin typeface="Arial Unicode MS" pitchFamily="34" charset="-128"/>
            </a:endParaRPr>
          </a:p>
          <a:p>
            <a:r>
              <a:rPr lang="de-DE" altLang="de-DE" sz="2400" dirty="0" smtClean="0">
                <a:latin typeface="Arial Unicode MS" pitchFamily="34" charset="-128"/>
                <a:sym typeface="Wingdings 2" pitchFamily="18" charset="2"/>
              </a:rPr>
              <a:t>    </a:t>
            </a:r>
            <a:r>
              <a:rPr lang="de-DE" altLang="de-DE" sz="2400" dirty="0" smtClean="0">
                <a:latin typeface="Arial Unicode MS" pitchFamily="34" charset="-128"/>
              </a:rPr>
              <a:t> m-</a:t>
            </a:r>
            <a:r>
              <a:rPr lang="de-DE" altLang="de-DE" sz="2400" dirty="0" err="1" smtClean="0">
                <a:latin typeface="Arial Unicode MS" pitchFamily="34" charset="-128"/>
              </a:rPr>
              <a:t>fimbrien</a:t>
            </a:r>
            <a:endParaRPr lang="de-DE" altLang="de-DE" sz="2400" dirty="0" smtClean="0">
              <a:latin typeface="Arial Unicode MS" pitchFamily="34" charset="-128"/>
            </a:endParaRPr>
          </a:p>
          <a:p>
            <a:r>
              <a:rPr lang="de-DE" altLang="de-DE" sz="2400" dirty="0" smtClean="0">
                <a:latin typeface="Arial Unicode MS" pitchFamily="34" charset="-128"/>
                <a:sym typeface="Wingdings 2" pitchFamily="18" charset="2"/>
              </a:rPr>
              <a:t>    </a:t>
            </a:r>
            <a:r>
              <a:rPr lang="de-DE" altLang="de-DE" sz="2400" dirty="0" smtClean="0">
                <a:latin typeface="Arial Unicode MS" pitchFamily="34" charset="-128"/>
              </a:rPr>
              <a:t> 075x-adhäsine</a:t>
            </a:r>
          </a:p>
          <a:p>
            <a:r>
              <a:rPr lang="de-DE" altLang="de-DE" sz="2400" dirty="0" err="1" smtClean="0">
                <a:latin typeface="Arial Unicode MS" pitchFamily="34" charset="-128"/>
              </a:rPr>
              <a:t>toxine</a:t>
            </a:r>
            <a:endParaRPr lang="de-DE" altLang="de-DE" sz="2400" dirty="0" smtClean="0">
              <a:latin typeface="Arial Unicode MS" pitchFamily="34" charset="-128"/>
            </a:endParaRPr>
          </a:p>
          <a:p>
            <a:r>
              <a:rPr lang="de-DE" altLang="de-DE" sz="2400" dirty="0" smtClean="0">
                <a:latin typeface="Arial Unicode MS" pitchFamily="34" charset="-128"/>
              </a:rPr>
              <a:t>	 </a:t>
            </a:r>
            <a:r>
              <a:rPr lang="de-DE" altLang="de-DE" sz="2400" dirty="0" smtClean="0">
                <a:latin typeface="Arial Unicode MS" pitchFamily="34" charset="-128"/>
                <a:sym typeface="Wingdings 2" pitchFamily="18" charset="2"/>
              </a:rPr>
              <a:t></a:t>
            </a:r>
            <a:r>
              <a:rPr lang="de-DE" altLang="de-DE" sz="2400" dirty="0" smtClean="0">
                <a:latin typeface="Arial Unicode MS" pitchFamily="34" charset="-128"/>
              </a:rPr>
              <a:t> </a:t>
            </a:r>
            <a:r>
              <a:rPr lang="de-DE" altLang="de-DE" sz="2400" dirty="0" err="1" smtClean="0">
                <a:latin typeface="Arial Unicode MS" pitchFamily="34" charset="-128"/>
              </a:rPr>
              <a:t>hämolysine</a:t>
            </a:r>
            <a:endParaRPr lang="de-DE" altLang="de-DE" sz="2400" dirty="0" smtClean="0">
              <a:latin typeface="Arial Unicode MS" pitchFamily="34" charset="-128"/>
            </a:endParaRPr>
          </a:p>
          <a:p>
            <a:r>
              <a:rPr lang="de-DE" altLang="de-DE" sz="2400" dirty="0" smtClean="0">
                <a:latin typeface="Arial Unicode MS" pitchFamily="34" charset="-128"/>
              </a:rPr>
              <a:t>	 </a:t>
            </a:r>
            <a:r>
              <a:rPr lang="de-DE" altLang="de-DE" sz="2400" dirty="0" smtClean="0">
                <a:latin typeface="Arial Unicode MS" pitchFamily="34" charset="-128"/>
                <a:sym typeface="Wingdings 2" pitchFamily="18" charset="2"/>
              </a:rPr>
              <a:t></a:t>
            </a:r>
            <a:r>
              <a:rPr lang="de-DE" altLang="de-DE" sz="2400" dirty="0" smtClean="0">
                <a:latin typeface="Arial Unicode MS" pitchFamily="34" charset="-128"/>
              </a:rPr>
              <a:t> </a:t>
            </a:r>
            <a:r>
              <a:rPr lang="de-DE" altLang="de-DE" sz="2400" dirty="0" err="1" smtClean="0">
                <a:latin typeface="Arial Unicode MS" pitchFamily="34" charset="-128"/>
              </a:rPr>
              <a:t>omf</a:t>
            </a:r>
            <a:endParaRPr lang="de-DE" altLang="de-DE" sz="2400" dirty="0" smtClean="0">
              <a:latin typeface="Arial Unicode MS" pitchFamily="34" charset="-128"/>
            </a:endParaRPr>
          </a:p>
          <a:p>
            <a:r>
              <a:rPr lang="de-DE" altLang="de-DE" sz="2400" dirty="0" smtClean="0">
                <a:latin typeface="Arial Unicode MS" pitchFamily="34" charset="-128"/>
              </a:rPr>
              <a:t>	 </a:t>
            </a:r>
            <a:r>
              <a:rPr lang="de-DE" altLang="de-DE" sz="2400" dirty="0" smtClean="0">
                <a:latin typeface="Arial Unicode MS" pitchFamily="34" charset="-128"/>
                <a:sym typeface="Wingdings 2" pitchFamily="18" charset="2"/>
              </a:rPr>
              <a:t></a:t>
            </a:r>
            <a:r>
              <a:rPr lang="de-DE" altLang="de-DE" sz="2400" dirty="0" smtClean="0">
                <a:latin typeface="Arial Unicode MS" pitchFamily="34" charset="-128"/>
              </a:rPr>
              <a:t> </a:t>
            </a:r>
            <a:r>
              <a:rPr lang="de-DE" altLang="de-DE" sz="2400" dirty="0" err="1" smtClean="0">
                <a:latin typeface="Arial Unicode MS" pitchFamily="34" charset="-128"/>
              </a:rPr>
              <a:t>cnf</a:t>
            </a:r>
            <a:endParaRPr lang="de-DE" altLang="de-DE" sz="2400" dirty="0" smtClean="0">
              <a:latin typeface="Arial Unicode MS" pitchFamily="34" charset="-128"/>
            </a:endParaRPr>
          </a:p>
          <a:p>
            <a:r>
              <a:rPr lang="de-DE" altLang="de-DE" sz="2400" dirty="0" err="1" smtClean="0">
                <a:latin typeface="Arial Unicode MS" pitchFamily="34" charset="-128"/>
              </a:rPr>
              <a:t>siderophoren</a:t>
            </a:r>
            <a:endParaRPr lang="de-DE" altLang="de-DE" sz="2400" dirty="0" smtClean="0">
              <a:latin typeface="Arial Unicode MS" pitchFamily="34" charset="-128"/>
            </a:endParaRPr>
          </a:p>
          <a:p>
            <a:r>
              <a:rPr lang="de-DE" altLang="de-DE" sz="2400" dirty="0" smtClean="0">
                <a:latin typeface="Arial Unicode MS" pitchFamily="34" charset="-128"/>
              </a:rPr>
              <a:t>	 </a:t>
            </a:r>
            <a:r>
              <a:rPr lang="de-DE" altLang="de-DE" sz="2400" dirty="0" smtClean="0">
                <a:latin typeface="Arial Unicode MS" pitchFamily="34" charset="-128"/>
                <a:sym typeface="Wingdings 2" pitchFamily="18" charset="2"/>
              </a:rPr>
              <a:t> </a:t>
            </a:r>
            <a:r>
              <a:rPr lang="de-DE" altLang="de-DE" sz="2400" dirty="0" err="1" smtClean="0">
                <a:latin typeface="Arial Unicode MS" pitchFamily="34" charset="-128"/>
                <a:sym typeface="Wingdings 2" pitchFamily="18" charset="2"/>
              </a:rPr>
              <a:t>enterobactin</a:t>
            </a:r>
            <a:r>
              <a:rPr lang="de-DE" altLang="de-DE" sz="2400" dirty="0" smtClean="0">
                <a:latin typeface="Arial Unicode MS" pitchFamily="34" charset="-128"/>
                <a:sym typeface="Wingdings 2" pitchFamily="18" charset="2"/>
              </a:rPr>
              <a:t> u.a.</a:t>
            </a:r>
          </a:p>
          <a:p>
            <a:r>
              <a:rPr lang="de-DE" altLang="de-DE" sz="2400" dirty="0" err="1" smtClean="0">
                <a:latin typeface="Arial Unicode MS" pitchFamily="34" charset="-128"/>
                <a:sym typeface="Wingdings 2" pitchFamily="18" charset="2"/>
              </a:rPr>
              <a:t>cyclomoduline</a:t>
            </a:r>
            <a:r>
              <a:rPr lang="de-DE" altLang="de-DE" sz="2400" dirty="0" smtClean="0">
                <a:latin typeface="Arial Unicode MS" pitchFamily="34" charset="-128"/>
                <a:sym typeface="Wingdings 2" pitchFamily="18" charset="2"/>
              </a:rPr>
              <a:t>/</a:t>
            </a:r>
            <a:r>
              <a:rPr lang="de-DE" altLang="de-DE" sz="2400" dirty="0" err="1" smtClean="0">
                <a:latin typeface="Arial Unicode MS" pitchFamily="34" charset="-128"/>
                <a:sym typeface="Wingdings 2" pitchFamily="18" charset="2"/>
              </a:rPr>
              <a:t>colibactin</a:t>
            </a:r>
            <a:endParaRPr lang="de-DE" altLang="de-DE" sz="2400" dirty="0" smtClean="0">
              <a:latin typeface="Arial Unicode MS" pitchFamily="34" charset="-128"/>
            </a:endParaRPr>
          </a:p>
          <a:p>
            <a:r>
              <a:rPr lang="de-DE" altLang="de-DE" sz="2400" dirty="0" smtClean="0">
                <a:latin typeface="Arial Unicode MS" pitchFamily="34" charset="-128"/>
              </a:rPr>
              <a:t>k-antigene</a:t>
            </a:r>
          </a:p>
          <a:p>
            <a:r>
              <a:rPr lang="de-DE" altLang="de-DE" sz="2400" dirty="0" smtClean="0">
                <a:latin typeface="Arial Unicode MS" pitchFamily="34" charset="-128"/>
              </a:rPr>
              <a:t>o-antigene u.a.</a:t>
            </a:r>
            <a:endParaRPr lang="de-DE" altLang="de-DE" sz="2400" dirty="0">
              <a:latin typeface="Arial Unicode MS" pitchFamily="34" charset="-128"/>
            </a:endParaRPr>
          </a:p>
        </p:txBody>
      </p:sp>
      <p:pic>
        <p:nvPicPr>
          <p:cNvPr id="2" name="Grafik 1"/>
          <p:cNvPicPr>
            <a:picLocks noChangeAspect="1"/>
          </p:cNvPicPr>
          <p:nvPr/>
        </p:nvPicPr>
        <p:blipFill rotWithShape="1">
          <a:blip r:embed="rId3"/>
          <a:srcRect l="2986" r="1490" b="8852"/>
          <a:stretch/>
        </p:blipFill>
        <p:spPr>
          <a:xfrm>
            <a:off x="4727848" y="1191226"/>
            <a:ext cx="6912768" cy="5190102"/>
          </a:xfrm>
          <a:prstGeom prst="rect">
            <a:avLst/>
          </a:prstGeom>
        </p:spPr>
      </p:pic>
    </p:spTree>
    <p:extLst>
      <p:ext uri="{BB962C8B-B14F-4D97-AF65-F5344CB8AC3E}">
        <p14:creationId xmlns:p14="http://schemas.microsoft.com/office/powerpoint/2010/main" val="556717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0863" y="341784"/>
            <a:ext cx="11331761" cy="1143000"/>
          </a:xfrm>
        </p:spPr>
        <p:txBody>
          <a:bodyPr/>
          <a:lstStyle/>
          <a:p>
            <a:pPr algn="l"/>
            <a:r>
              <a:rPr lang="de-DE" sz="3600" dirty="0" smtClean="0"/>
              <a:t>akut </a:t>
            </a:r>
            <a:r>
              <a:rPr lang="de-DE" sz="3600" dirty="0" err="1" smtClean="0"/>
              <a:t>aszendierende</a:t>
            </a:r>
            <a:r>
              <a:rPr lang="de-DE" sz="3600" dirty="0" smtClean="0"/>
              <a:t>, bakterielle, eitrig-interstitielle </a:t>
            </a:r>
            <a:r>
              <a:rPr lang="de-DE" sz="3600" dirty="0" err="1" smtClean="0"/>
              <a:t>nephritis</a:t>
            </a:r>
            <a:r>
              <a:rPr lang="de-DE" sz="3600" dirty="0" smtClean="0"/>
              <a:t/>
            </a:r>
            <a:br>
              <a:rPr lang="de-DE" sz="3600" dirty="0" smtClean="0"/>
            </a:br>
            <a:r>
              <a:rPr lang="de-DE" sz="3600" dirty="0" smtClean="0"/>
              <a:t>						</a:t>
            </a:r>
            <a:r>
              <a:rPr lang="de-DE" sz="2800" dirty="0" smtClean="0"/>
              <a:t>= </a:t>
            </a:r>
            <a:r>
              <a:rPr lang="de-DE" sz="2800" dirty="0" err="1" smtClean="0"/>
              <a:t>symptom</a:t>
            </a:r>
            <a:r>
              <a:rPr lang="de-DE" sz="2800" dirty="0"/>
              <a:t> </a:t>
            </a:r>
            <a:r>
              <a:rPr lang="de-DE" sz="2800" dirty="0" smtClean="0"/>
              <a:t>oder </a:t>
            </a:r>
            <a:r>
              <a:rPr lang="de-DE" sz="2800" dirty="0" err="1" smtClean="0"/>
              <a:t>komplikation</a:t>
            </a:r>
            <a:r>
              <a:rPr lang="de-DE" sz="2800" dirty="0" smtClean="0"/>
              <a:t> </a:t>
            </a:r>
            <a:r>
              <a:rPr lang="de-DE" sz="2800" u="sng" dirty="0" smtClean="0"/>
              <a:t>nicht</a:t>
            </a:r>
            <a:r>
              <a:rPr lang="de-DE" sz="2800" dirty="0" smtClean="0"/>
              <a:t> </a:t>
            </a:r>
            <a:r>
              <a:rPr lang="de-DE" sz="2800" dirty="0" err="1" smtClean="0"/>
              <a:t>diagnose</a:t>
            </a:r>
            <a:endParaRPr lang="de-DE" sz="28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0691" y="1668735"/>
            <a:ext cx="6667500" cy="5000625"/>
          </a:xfrm>
        </p:spPr>
      </p:pic>
      <p:sp>
        <p:nvSpPr>
          <p:cNvPr id="5" name="Textfeld 4"/>
          <p:cNvSpPr txBox="1"/>
          <p:nvPr/>
        </p:nvSpPr>
        <p:spPr>
          <a:xfrm>
            <a:off x="380863" y="2555612"/>
            <a:ext cx="2160240" cy="369332"/>
          </a:xfrm>
          <a:prstGeom prst="rect">
            <a:avLst/>
          </a:prstGeom>
          <a:noFill/>
        </p:spPr>
        <p:txBody>
          <a:bodyPr wrap="square" rtlCol="0">
            <a:spAutoFit/>
          </a:bodyPr>
          <a:lstStyle/>
          <a:p>
            <a:r>
              <a:rPr lang="de-DE" dirty="0" err="1"/>
              <a:t>g</a:t>
            </a:r>
            <a:r>
              <a:rPr lang="de-DE" dirty="0" err="1" smtClean="0"/>
              <a:t>ranulozyten</a:t>
            </a:r>
            <a:endParaRPr lang="de-DE" dirty="0"/>
          </a:p>
        </p:txBody>
      </p:sp>
      <p:cxnSp>
        <p:nvCxnSpPr>
          <p:cNvPr id="7" name="Gerade Verbindung mit Pfeil 6"/>
          <p:cNvCxnSpPr/>
          <p:nvPr/>
        </p:nvCxnSpPr>
        <p:spPr>
          <a:xfrm>
            <a:off x="2423592" y="2721991"/>
            <a:ext cx="10081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350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732" y="1320614"/>
            <a:ext cx="7971756" cy="522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3"/>
          <p:cNvSpPr txBox="1">
            <a:spLocks noChangeArrowheads="1"/>
          </p:cNvSpPr>
          <p:nvPr/>
        </p:nvSpPr>
        <p:spPr bwMode="auto">
          <a:xfrm>
            <a:off x="767408" y="476672"/>
            <a:ext cx="1031125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3600" dirty="0" smtClean="0">
                <a:solidFill>
                  <a:srgbClr val="0070C0"/>
                </a:solidFill>
                <a:latin typeface="Arial" panose="020B0604020202020204" pitchFamily="34" charset="0"/>
                <a:cs typeface="Arial" panose="020B0604020202020204" pitchFamily="34" charset="0"/>
              </a:rPr>
              <a:t>folgen einer </a:t>
            </a:r>
            <a:r>
              <a:rPr lang="de-DE" sz="3600" dirty="0" err="1" smtClean="0">
                <a:solidFill>
                  <a:srgbClr val="0070C0"/>
                </a:solidFill>
                <a:latin typeface="Arial" panose="020B0604020202020204" pitchFamily="34" charset="0"/>
                <a:cs typeface="Arial" panose="020B0604020202020204" pitchFamily="34" charset="0"/>
              </a:rPr>
              <a:t>harnwegsinfektion</a:t>
            </a:r>
            <a:r>
              <a:rPr lang="de-DE" sz="3600" dirty="0" smtClean="0">
                <a:solidFill>
                  <a:srgbClr val="0070C0"/>
                </a:solidFill>
                <a:latin typeface="Arial" panose="020B0604020202020204" pitchFamily="34" charset="0"/>
                <a:cs typeface="Arial" panose="020B0604020202020204" pitchFamily="34" charset="0"/>
              </a:rPr>
              <a:t> ? </a:t>
            </a:r>
            <a:endParaRPr lang="de-DE" sz="3600" dirty="0">
              <a:solidFill>
                <a:srgbClr val="0070C0"/>
              </a:solidFill>
              <a:latin typeface="Arial" panose="020B0604020202020204" pitchFamily="34" charset="0"/>
              <a:cs typeface="Arial" panose="020B0604020202020204" pitchFamily="34" charset="0"/>
            </a:endParaRPr>
          </a:p>
        </p:txBody>
      </p:sp>
      <p:sp>
        <p:nvSpPr>
          <p:cNvPr id="16388" name="Text Box 5"/>
          <p:cNvSpPr txBox="1">
            <a:spLocks noChangeArrowheads="1"/>
          </p:cNvSpPr>
          <p:nvPr/>
        </p:nvSpPr>
        <p:spPr bwMode="auto">
          <a:xfrm>
            <a:off x="4727576" y="2997201"/>
            <a:ext cx="1171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sz="2000"/>
          </a:p>
        </p:txBody>
      </p:sp>
      <p:sp>
        <p:nvSpPr>
          <p:cNvPr id="2" name="Pfeil nach rechts 1"/>
          <p:cNvSpPr/>
          <p:nvPr/>
        </p:nvSpPr>
        <p:spPr>
          <a:xfrm>
            <a:off x="6888088" y="4077072"/>
            <a:ext cx="432048"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extfeld 5"/>
          <p:cNvSpPr txBox="1"/>
          <p:nvPr/>
        </p:nvSpPr>
        <p:spPr>
          <a:xfrm>
            <a:off x="6312024" y="3717032"/>
            <a:ext cx="720080" cy="830997"/>
          </a:xfrm>
          <a:prstGeom prst="rect">
            <a:avLst/>
          </a:prstGeom>
          <a:noFill/>
        </p:spPr>
        <p:txBody>
          <a:bodyPr wrap="square" rtlCol="0">
            <a:spAutoFit/>
          </a:bodyPr>
          <a:lstStyle/>
          <a:p>
            <a:r>
              <a:rPr lang="de-DE" sz="4800" b="1" dirty="0" smtClean="0">
                <a:solidFill>
                  <a:srgbClr val="00B0F0"/>
                </a:solidFill>
              </a:rPr>
              <a:t>?</a:t>
            </a:r>
            <a:endParaRPr lang="de-DE" sz="4800" b="1" dirty="0">
              <a:solidFill>
                <a:srgbClr val="00B0F0"/>
              </a:solidFill>
            </a:endParaRPr>
          </a:p>
        </p:txBody>
      </p:sp>
    </p:spTree>
    <p:extLst>
      <p:ext uri="{BB962C8B-B14F-4D97-AF65-F5344CB8AC3E}">
        <p14:creationId xmlns:p14="http://schemas.microsoft.com/office/powerpoint/2010/main" val="1055584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7345" t="17451" r="38188" b="19550"/>
          <a:stretch/>
        </p:blipFill>
        <p:spPr>
          <a:xfrm>
            <a:off x="1696929" y="125647"/>
            <a:ext cx="9151599" cy="6615721"/>
          </a:xfrm>
          <a:prstGeom prst="rect">
            <a:avLst/>
          </a:prstGeom>
        </p:spPr>
      </p:pic>
      <p:sp>
        <p:nvSpPr>
          <p:cNvPr id="3" name="Pfeil nach rechts 2"/>
          <p:cNvSpPr/>
          <p:nvPr/>
        </p:nvSpPr>
        <p:spPr>
          <a:xfrm>
            <a:off x="1127448" y="6453336"/>
            <a:ext cx="360040" cy="1440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32428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Bildschirmfoto 2013-05-05 um 10.10.29.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5195" y="472405"/>
            <a:ext cx="3590925" cy="5476875"/>
          </a:xfrm>
        </p:spPr>
      </p:pic>
      <p:sp>
        <p:nvSpPr>
          <p:cNvPr id="43011" name="Untertitel 2"/>
          <p:cNvSpPr txBox="1">
            <a:spLocks/>
          </p:cNvSpPr>
          <p:nvPr/>
        </p:nvSpPr>
        <p:spPr bwMode="auto">
          <a:xfrm>
            <a:off x="1703388" y="6291264"/>
            <a:ext cx="87503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000"/>
              </a:lnSpc>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ＭＳ Ｐゴシック" panose="020B0600070205080204" pitchFamily="34" charset="-128"/>
              </a:defRPr>
            </a:lvl9pPr>
          </a:lstStyle>
          <a:p>
            <a:pPr defTabSz="914400">
              <a:lnSpc>
                <a:spcPct val="100000"/>
              </a:lnSpc>
              <a:spcBef>
                <a:spcPct val="20000"/>
              </a:spcBef>
              <a:buNone/>
            </a:pPr>
            <a:r>
              <a:rPr lang="de-DE" altLang="de-DE" sz="1000">
                <a:solidFill>
                  <a:srgbClr val="898989"/>
                </a:solidFill>
              </a:rPr>
              <a:t>Wagenlehner, Florian M. E.; Hoyme, Udo; Kaase, Martin; Fünfstück, Reinhard; Naber, Kurt G.; Schmiemann, Guido</a:t>
            </a:r>
          </a:p>
          <a:p>
            <a:pPr defTabSz="914400">
              <a:lnSpc>
                <a:spcPct val="100000"/>
              </a:lnSpc>
              <a:spcBef>
                <a:spcPct val="20000"/>
              </a:spcBef>
              <a:buNone/>
            </a:pPr>
            <a:r>
              <a:rPr lang="de-DE" altLang="de-DE" sz="1000" b="1">
                <a:solidFill>
                  <a:srgbClr val="898989"/>
                </a:solidFill>
              </a:rPr>
              <a:t>Unkomplizierte Harnwegsinfektionen</a:t>
            </a:r>
            <a:endParaRPr lang="de-DE" altLang="de-DE" sz="1000">
              <a:solidFill>
                <a:srgbClr val="898989"/>
              </a:solidFill>
            </a:endParaRPr>
          </a:p>
          <a:p>
            <a:pPr defTabSz="914400">
              <a:lnSpc>
                <a:spcPct val="100000"/>
              </a:lnSpc>
              <a:spcBef>
                <a:spcPct val="20000"/>
              </a:spcBef>
              <a:buNone/>
            </a:pPr>
            <a:r>
              <a:rPr lang="de-DE" altLang="de-DE" sz="1000">
                <a:solidFill>
                  <a:srgbClr val="898989"/>
                </a:solidFill>
              </a:rPr>
              <a:t>Dtsch Arztebl Int 2011; 108(24): 415-23; DOI: 10.3238/arztebl.2011.0415</a:t>
            </a:r>
          </a:p>
          <a:p>
            <a:pPr defTabSz="914400">
              <a:lnSpc>
                <a:spcPct val="100000"/>
              </a:lnSpc>
              <a:spcBef>
                <a:spcPct val="20000"/>
              </a:spcBef>
              <a:buNone/>
            </a:pPr>
            <a:endParaRPr lang="de-DE" altLang="de-DE" sz="1000">
              <a:solidFill>
                <a:srgbClr val="898989"/>
              </a:solidFill>
            </a:endParaRPr>
          </a:p>
          <a:p>
            <a:pPr defTabSz="914400" eaLnBrk="1" hangingPunct="1">
              <a:lnSpc>
                <a:spcPct val="100000"/>
              </a:lnSpc>
              <a:spcBef>
                <a:spcPct val="20000"/>
              </a:spcBef>
              <a:buNone/>
            </a:pPr>
            <a:endParaRPr lang="de-DE" altLang="de-DE" sz="1000">
              <a:solidFill>
                <a:srgbClr val="898989"/>
              </a:solidFill>
            </a:endParaRPr>
          </a:p>
        </p:txBody>
      </p:sp>
      <p:sp>
        <p:nvSpPr>
          <p:cNvPr id="2" name="Pfeil nach rechts 1"/>
          <p:cNvSpPr/>
          <p:nvPr/>
        </p:nvSpPr>
        <p:spPr>
          <a:xfrm>
            <a:off x="2495600" y="1700808"/>
            <a:ext cx="432048" cy="21602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feld 2"/>
          <p:cNvSpPr txBox="1"/>
          <p:nvPr/>
        </p:nvSpPr>
        <p:spPr>
          <a:xfrm>
            <a:off x="7824192" y="1628800"/>
            <a:ext cx="4176464" cy="369332"/>
          </a:xfrm>
          <a:prstGeom prst="rect">
            <a:avLst/>
          </a:prstGeom>
          <a:noFill/>
        </p:spPr>
        <p:txBody>
          <a:bodyPr wrap="square" rtlCol="0">
            <a:spAutoFit/>
          </a:bodyPr>
          <a:lstStyle/>
          <a:p>
            <a:r>
              <a:rPr lang="de-DE" dirty="0" smtClean="0">
                <a:solidFill>
                  <a:srgbClr val="FF0000"/>
                </a:solidFill>
              </a:rPr>
              <a:t>1 x oral abends + 8 h nicht </a:t>
            </a:r>
            <a:r>
              <a:rPr lang="de-DE" dirty="0" err="1" smtClean="0">
                <a:solidFill>
                  <a:srgbClr val="FF0000"/>
                </a:solidFill>
              </a:rPr>
              <a:t>toilette</a:t>
            </a:r>
            <a:r>
              <a:rPr lang="de-DE" dirty="0" smtClean="0">
                <a:solidFill>
                  <a:srgbClr val="FF0000"/>
                </a:solidFill>
              </a:rPr>
              <a:t> !</a:t>
            </a:r>
            <a:endParaRPr lang="de-DE" dirty="0">
              <a:solidFill>
                <a:srgbClr val="FF0000"/>
              </a:solidFill>
            </a:endParaRPr>
          </a:p>
        </p:txBody>
      </p:sp>
      <p:sp>
        <p:nvSpPr>
          <p:cNvPr id="6" name="Textfeld 5"/>
          <p:cNvSpPr txBox="1"/>
          <p:nvPr/>
        </p:nvSpPr>
        <p:spPr>
          <a:xfrm>
            <a:off x="695400" y="334397"/>
            <a:ext cx="7488832" cy="646331"/>
          </a:xfrm>
          <a:prstGeom prst="rect">
            <a:avLst/>
          </a:prstGeom>
          <a:solidFill>
            <a:schemeClr val="bg1"/>
          </a:solidFill>
        </p:spPr>
        <p:txBody>
          <a:bodyPr wrap="square" rtlCol="0">
            <a:spAutoFit/>
          </a:bodyPr>
          <a:lstStyle/>
          <a:p>
            <a:r>
              <a:rPr lang="de-DE" sz="3600" dirty="0" smtClean="0"/>
              <a:t>3. </a:t>
            </a:r>
            <a:r>
              <a:rPr lang="de-DE" sz="3600" dirty="0" err="1" smtClean="0"/>
              <a:t>therapie</a:t>
            </a:r>
            <a:endParaRPr lang="de-DE" sz="3600" dirty="0"/>
          </a:p>
        </p:txBody>
      </p:sp>
      <p:sp>
        <p:nvSpPr>
          <p:cNvPr id="4" name="Textfeld 3"/>
          <p:cNvSpPr txBox="1"/>
          <p:nvPr/>
        </p:nvSpPr>
        <p:spPr>
          <a:xfrm>
            <a:off x="7824192" y="2575937"/>
            <a:ext cx="2304256" cy="276999"/>
          </a:xfrm>
          <a:prstGeom prst="rect">
            <a:avLst/>
          </a:prstGeom>
          <a:noFill/>
        </p:spPr>
        <p:txBody>
          <a:bodyPr wrap="square" rtlCol="0">
            <a:spAutoFit/>
          </a:bodyPr>
          <a:lstStyle/>
          <a:p>
            <a:r>
              <a:rPr lang="de-DE" sz="1200" dirty="0" err="1"/>
              <a:t>n</a:t>
            </a:r>
            <a:r>
              <a:rPr lang="de-DE" sz="1200" dirty="0" err="1" smtClean="0"/>
              <a:t>itroxolin</a:t>
            </a:r>
            <a:r>
              <a:rPr lang="de-DE" sz="1200" dirty="0" smtClean="0"/>
              <a:t> 250 3 x </a:t>
            </a:r>
            <a:r>
              <a:rPr lang="de-DE" sz="1200" dirty="0" err="1" smtClean="0"/>
              <a:t>tgl</a:t>
            </a:r>
            <a:endParaRPr lang="de-DE" sz="12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keine </a:t>
            </a:r>
            <a:r>
              <a:rPr lang="de-DE" dirty="0" err="1" smtClean="0"/>
              <a:t>panik</a:t>
            </a:r>
            <a:r>
              <a:rPr lang="de-DE" dirty="0" smtClean="0"/>
              <a:t> nimm </a:t>
            </a:r>
            <a:r>
              <a:rPr lang="de-DE" dirty="0" err="1" smtClean="0"/>
              <a:t>tavanic</a:t>
            </a:r>
            <a:r>
              <a:rPr lang="de-DE" dirty="0" smtClean="0"/>
              <a:t>“ ?</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3845" y="1600200"/>
            <a:ext cx="7724310" cy="4525963"/>
          </a:xfrm>
        </p:spPr>
      </p:pic>
    </p:spTree>
    <p:extLst>
      <p:ext uri="{BB962C8B-B14F-4D97-AF65-F5344CB8AC3E}">
        <p14:creationId xmlns:p14="http://schemas.microsoft.com/office/powerpoint/2010/main" val="4064564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360" y="274638"/>
            <a:ext cx="11247040" cy="706090"/>
          </a:xfrm>
        </p:spPr>
        <p:txBody>
          <a:bodyPr/>
          <a:lstStyle/>
          <a:p>
            <a:pPr algn="l"/>
            <a:r>
              <a:rPr lang="de-DE" dirty="0" err="1" smtClean="0"/>
              <a:t>awmf</a:t>
            </a:r>
            <a:r>
              <a:rPr lang="de-DE" dirty="0" smtClean="0"/>
              <a:t> </a:t>
            </a:r>
            <a:r>
              <a:rPr lang="de-DE" dirty="0" err="1" smtClean="0"/>
              <a:t>leitlinie</a:t>
            </a:r>
            <a:r>
              <a:rPr lang="de-DE" dirty="0" smtClean="0"/>
              <a:t> </a:t>
            </a:r>
            <a:r>
              <a:rPr lang="de-DE" dirty="0" err="1" smtClean="0"/>
              <a:t>harnwegsinfekt</a:t>
            </a:r>
            <a:endParaRPr lang="de-DE" dirty="0"/>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rotWithShape="1">
          <a:blip r:embed="rId2"/>
          <a:srcRect l="15876" t="20601" r="15219" b="25850"/>
          <a:stretch/>
        </p:blipFill>
        <p:spPr>
          <a:xfrm>
            <a:off x="47328" y="980728"/>
            <a:ext cx="12128796" cy="5891126"/>
          </a:xfrm>
          <a:prstGeom prst="rect">
            <a:avLst/>
          </a:prstGeom>
        </p:spPr>
      </p:pic>
    </p:spTree>
    <p:extLst>
      <p:ext uri="{BB962C8B-B14F-4D97-AF65-F5344CB8AC3E}">
        <p14:creationId xmlns:p14="http://schemas.microsoft.com/office/powerpoint/2010/main" val="1479608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err="1"/>
              <a:t>Heffernan</a:t>
            </a:r>
            <a:r>
              <a:rPr lang="de-DE" sz="2800" dirty="0"/>
              <a:t> AJ, Sime FB, </a:t>
            </a:r>
            <a:r>
              <a:rPr lang="de-DE" sz="2800" dirty="0" err="1"/>
              <a:t>Lipman</a:t>
            </a:r>
            <a:r>
              <a:rPr lang="de-DE" sz="2800" dirty="0"/>
              <a:t> J, Roberts JA. </a:t>
            </a:r>
            <a:r>
              <a:rPr lang="de-DE" sz="2800" dirty="0" smtClean="0"/>
              <a:t/>
            </a:r>
            <a:br>
              <a:rPr lang="de-DE" sz="2800" dirty="0" smtClean="0"/>
            </a:br>
            <a:r>
              <a:rPr lang="de-DE" sz="2800" b="1" dirty="0" err="1" smtClean="0"/>
              <a:t>Individualising</a:t>
            </a:r>
            <a:r>
              <a:rPr lang="de-DE" sz="2800" b="1" dirty="0" smtClean="0"/>
              <a:t> </a:t>
            </a:r>
            <a:r>
              <a:rPr lang="de-DE" sz="2800" b="1" dirty="0"/>
              <a:t>Therapy </a:t>
            </a:r>
            <a:r>
              <a:rPr lang="de-DE" sz="2800" b="1" dirty="0" err="1"/>
              <a:t>to</a:t>
            </a:r>
            <a:r>
              <a:rPr lang="de-DE" sz="2800" b="1" dirty="0"/>
              <a:t> </a:t>
            </a:r>
            <a:r>
              <a:rPr lang="de-DE" sz="2800" b="1" dirty="0" err="1"/>
              <a:t>Minimize</a:t>
            </a:r>
            <a:r>
              <a:rPr lang="de-DE" sz="2800" b="1" dirty="0"/>
              <a:t> </a:t>
            </a:r>
            <a:r>
              <a:rPr lang="de-DE" sz="2800" b="1" dirty="0" err="1"/>
              <a:t>Bacterial</a:t>
            </a:r>
            <a:r>
              <a:rPr lang="de-DE" sz="2800" b="1" dirty="0"/>
              <a:t> </a:t>
            </a:r>
            <a:r>
              <a:rPr lang="de-DE" sz="2800" b="1" dirty="0" err="1"/>
              <a:t>Multidrug</a:t>
            </a:r>
            <a:r>
              <a:rPr lang="de-DE" sz="2800" b="1" dirty="0"/>
              <a:t> Resistance. </a:t>
            </a:r>
            <a:r>
              <a:rPr lang="de-DE" sz="2800" b="1" dirty="0" smtClean="0"/>
              <a:t/>
            </a:r>
            <a:br>
              <a:rPr lang="de-DE" sz="2800" b="1" dirty="0" smtClean="0"/>
            </a:br>
            <a:r>
              <a:rPr lang="de-DE" sz="2800" dirty="0" smtClean="0"/>
              <a:t>Drugs</a:t>
            </a:r>
            <a:r>
              <a:rPr lang="de-DE" sz="2800" dirty="0"/>
              <a:t>. 2018 Mar 22.</a:t>
            </a:r>
          </a:p>
        </p:txBody>
      </p:sp>
      <p:sp>
        <p:nvSpPr>
          <p:cNvPr id="3" name="Inhaltsplatzhalter 2"/>
          <p:cNvSpPr>
            <a:spLocks noGrp="1"/>
          </p:cNvSpPr>
          <p:nvPr>
            <p:ph idx="1"/>
          </p:nvPr>
        </p:nvSpPr>
        <p:spPr/>
        <p:txBody>
          <a:bodyPr/>
          <a:lstStyle/>
          <a:p>
            <a:endParaRPr lang="de-DE"/>
          </a:p>
        </p:txBody>
      </p:sp>
      <p:pic>
        <p:nvPicPr>
          <p:cNvPr id="5" name="Grafik 4"/>
          <p:cNvPicPr>
            <a:picLocks noChangeAspect="1"/>
          </p:cNvPicPr>
          <p:nvPr/>
        </p:nvPicPr>
        <p:blipFill rotWithShape="1">
          <a:blip r:embed="rId2"/>
          <a:srcRect l="126" t="8000" r="75593" b="64700"/>
          <a:stretch/>
        </p:blipFill>
        <p:spPr>
          <a:xfrm>
            <a:off x="647053" y="1605523"/>
            <a:ext cx="7421202" cy="5214951"/>
          </a:xfrm>
          <a:prstGeom prst="rect">
            <a:avLst/>
          </a:prstGeom>
        </p:spPr>
      </p:pic>
      <p:sp>
        <p:nvSpPr>
          <p:cNvPr id="6" name="Textfeld 5"/>
          <p:cNvSpPr txBox="1"/>
          <p:nvPr/>
        </p:nvSpPr>
        <p:spPr>
          <a:xfrm>
            <a:off x="7896200" y="1556792"/>
            <a:ext cx="4295800" cy="5016758"/>
          </a:xfrm>
          <a:prstGeom prst="rect">
            <a:avLst/>
          </a:prstGeom>
          <a:noFill/>
        </p:spPr>
        <p:txBody>
          <a:bodyPr wrap="square" rtlCol="0">
            <a:spAutoFit/>
          </a:bodyPr>
          <a:lstStyle/>
          <a:p>
            <a:endParaRPr lang="de-DE" sz="1600" dirty="0" smtClean="0"/>
          </a:p>
          <a:p>
            <a:endParaRPr lang="de-DE" sz="1600" dirty="0" smtClean="0"/>
          </a:p>
          <a:p>
            <a:endParaRPr lang="de-DE" sz="1600" dirty="0"/>
          </a:p>
          <a:p>
            <a:endParaRPr lang="de-DE" sz="1600" dirty="0" smtClean="0"/>
          </a:p>
          <a:p>
            <a:endParaRPr lang="de-DE" sz="1600" dirty="0" smtClean="0"/>
          </a:p>
          <a:p>
            <a:endParaRPr lang="de-DE" sz="1600" dirty="0"/>
          </a:p>
          <a:p>
            <a:endParaRPr lang="de-DE" sz="1600" dirty="0" smtClean="0"/>
          </a:p>
          <a:p>
            <a:endParaRPr lang="de-DE" sz="1600" dirty="0"/>
          </a:p>
          <a:p>
            <a:endParaRPr lang="de-DE" sz="1600" dirty="0" smtClean="0"/>
          </a:p>
          <a:p>
            <a:endParaRPr lang="de-DE" sz="1600" dirty="0"/>
          </a:p>
          <a:p>
            <a:endParaRPr lang="de-DE" sz="1600" dirty="0" smtClean="0"/>
          </a:p>
          <a:p>
            <a:endParaRPr lang="de-DE" sz="1600" dirty="0"/>
          </a:p>
          <a:p>
            <a:endParaRPr lang="de-DE" sz="1600" dirty="0" smtClean="0"/>
          </a:p>
          <a:p>
            <a:endParaRPr lang="de-DE" sz="1600" dirty="0"/>
          </a:p>
          <a:p>
            <a:endParaRPr lang="de-DE" sz="1600" dirty="0" smtClean="0"/>
          </a:p>
          <a:p>
            <a:endParaRPr lang="de-DE" sz="1600" dirty="0"/>
          </a:p>
          <a:p>
            <a:endParaRPr lang="de-DE" sz="1600" dirty="0" smtClean="0"/>
          </a:p>
          <a:p>
            <a:endParaRPr lang="de-DE" sz="1600" dirty="0"/>
          </a:p>
          <a:p>
            <a:r>
              <a:rPr lang="de-DE" sz="1600" i="1" dirty="0" smtClean="0"/>
              <a:t>MIC</a:t>
            </a:r>
            <a:r>
              <a:rPr lang="de-DE" sz="1600" dirty="0" smtClean="0"/>
              <a:t> = minimal </a:t>
            </a:r>
            <a:r>
              <a:rPr lang="de-DE" sz="1600" dirty="0" err="1" smtClean="0"/>
              <a:t>inhibitorische</a:t>
            </a:r>
            <a:r>
              <a:rPr lang="de-DE" sz="1600" dirty="0" smtClean="0"/>
              <a:t> Konzentration</a:t>
            </a:r>
          </a:p>
          <a:p>
            <a:r>
              <a:rPr lang="de-DE" sz="1600" i="1" dirty="0" smtClean="0"/>
              <a:t>MPC</a:t>
            </a:r>
            <a:r>
              <a:rPr lang="de-DE" sz="1600" dirty="0" smtClean="0"/>
              <a:t> = Mutation </a:t>
            </a:r>
            <a:r>
              <a:rPr lang="de-DE" sz="1600" dirty="0" err="1" smtClean="0"/>
              <a:t>preventive</a:t>
            </a:r>
            <a:r>
              <a:rPr lang="de-DE" sz="1600" dirty="0" smtClean="0"/>
              <a:t> Konzentration</a:t>
            </a:r>
            <a:endParaRPr lang="de-DE" sz="1600" dirty="0"/>
          </a:p>
        </p:txBody>
      </p:sp>
      <p:sp>
        <p:nvSpPr>
          <p:cNvPr id="7" name="Textfeld 6"/>
          <p:cNvSpPr txBox="1"/>
          <p:nvPr/>
        </p:nvSpPr>
        <p:spPr>
          <a:xfrm>
            <a:off x="0" y="601524"/>
            <a:ext cx="12192000" cy="523220"/>
          </a:xfrm>
          <a:prstGeom prst="rect">
            <a:avLst/>
          </a:prstGeom>
          <a:solidFill>
            <a:schemeClr val="bg1"/>
          </a:solidFill>
        </p:spPr>
        <p:txBody>
          <a:bodyPr wrap="square" rtlCol="0">
            <a:spAutoFit/>
          </a:bodyPr>
          <a:lstStyle/>
          <a:p>
            <a:pPr marL="457200" indent="-457200" algn="ctr">
              <a:buFont typeface="Symbol" panose="05050102010706020507" pitchFamily="18" charset="2"/>
              <a:buChar char="Þ"/>
            </a:pPr>
            <a:r>
              <a:rPr lang="de-DE" sz="2800" b="1" dirty="0" smtClean="0"/>
              <a:t>Antibiotika und Unterdosierung selektieren Resistenzen</a:t>
            </a:r>
          </a:p>
        </p:txBody>
      </p:sp>
      <p:sp>
        <p:nvSpPr>
          <p:cNvPr id="4" name="Textfeld 3"/>
          <p:cNvSpPr txBox="1"/>
          <p:nvPr/>
        </p:nvSpPr>
        <p:spPr>
          <a:xfrm>
            <a:off x="2927648" y="1916832"/>
            <a:ext cx="4608512" cy="720080"/>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1240483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332075"/>
            <a:ext cx="1219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de-DE" altLang="de-DE" sz="2800" dirty="0" smtClean="0">
                <a:solidFill>
                  <a:srgbClr val="0070C0"/>
                </a:solidFill>
                <a:cs typeface="Arial" panose="020B0604020202020204" pitchFamily="34" charset="0"/>
              </a:rPr>
              <a:t>resistenzraten gegenüber dem </a:t>
            </a:r>
            <a:r>
              <a:rPr lang="de-DE" altLang="de-DE" sz="2800" dirty="0" err="1" smtClean="0">
                <a:solidFill>
                  <a:srgbClr val="0070C0"/>
                </a:solidFill>
                <a:cs typeface="Arial" panose="020B0604020202020204" pitchFamily="34" charset="0"/>
              </a:rPr>
              <a:t>gesamtspektrum</a:t>
            </a:r>
            <a:r>
              <a:rPr lang="de-DE" altLang="de-DE" sz="2800" dirty="0" smtClean="0">
                <a:solidFill>
                  <a:srgbClr val="0070C0"/>
                </a:solidFill>
                <a:cs typeface="Arial" panose="020B0604020202020204" pitchFamily="34" charset="0"/>
              </a:rPr>
              <a:t> nosokomialer </a:t>
            </a:r>
            <a:r>
              <a:rPr lang="de-DE" altLang="de-DE" sz="2800" dirty="0" err="1" smtClean="0">
                <a:solidFill>
                  <a:srgbClr val="0070C0"/>
                </a:solidFill>
                <a:cs typeface="Arial" panose="020B0604020202020204" pitchFamily="34" charset="0"/>
              </a:rPr>
              <a:t>hwis</a:t>
            </a:r>
            <a:endParaRPr lang="de-DE" altLang="de-DE" sz="2800" dirty="0">
              <a:solidFill>
                <a:srgbClr val="0070C0"/>
              </a:solidFill>
              <a:cs typeface="Arial" panose="020B0604020202020204" pitchFamily="34" charset="0"/>
            </a:endParaRPr>
          </a:p>
        </p:txBody>
      </p:sp>
      <p:pic>
        <p:nvPicPr>
          <p:cNvPr id="3" name="Grafik 2" descr="Bildschirmausschnitt"/>
          <p:cNvPicPr>
            <a:picLocks noChangeAspect="1"/>
          </p:cNvPicPr>
          <p:nvPr/>
        </p:nvPicPr>
        <p:blipFill rotWithShape="1">
          <a:blip r:embed="rId2">
            <a:extLst>
              <a:ext uri="{28A0092B-C50C-407E-A947-70E740481C1C}">
                <a14:useLocalDpi xmlns:a14="http://schemas.microsoft.com/office/drawing/2010/main" val="0"/>
              </a:ext>
            </a:extLst>
          </a:blip>
          <a:srcRect r="18864" b="12011"/>
          <a:stretch/>
        </p:blipFill>
        <p:spPr>
          <a:xfrm>
            <a:off x="1487488" y="1912460"/>
            <a:ext cx="9793088" cy="4180836"/>
          </a:xfrm>
          <a:prstGeom prst="rect">
            <a:avLst/>
          </a:prstGeom>
        </p:spPr>
      </p:pic>
      <p:sp>
        <p:nvSpPr>
          <p:cNvPr id="4" name="Textfeld 3"/>
          <p:cNvSpPr txBox="1"/>
          <p:nvPr/>
        </p:nvSpPr>
        <p:spPr>
          <a:xfrm>
            <a:off x="5951984" y="6093297"/>
            <a:ext cx="7513106" cy="646331"/>
          </a:xfrm>
          <a:prstGeom prst="rect">
            <a:avLst/>
          </a:prstGeom>
          <a:noFill/>
        </p:spPr>
        <p:txBody>
          <a:bodyPr wrap="square" rtlCol="0">
            <a:spAutoFit/>
          </a:bodyPr>
          <a:lstStyle/>
          <a:p>
            <a:r>
              <a:rPr lang="de-DE" dirty="0" err="1" smtClean="0">
                <a:latin typeface="Arial" panose="020B0604020202020204" pitchFamily="34" charset="0"/>
                <a:cs typeface="Arial" panose="020B0604020202020204" pitchFamily="34" charset="0"/>
              </a:rPr>
              <a:t>K.G.Naber</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R.Fünfstück</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F.M.E.Wagenlehner</a:t>
            </a:r>
            <a:r>
              <a:rPr lang="de-DE" dirty="0" smtClean="0">
                <a:latin typeface="Arial" panose="020B0604020202020204" pitchFamily="34" charset="0"/>
                <a:cs typeface="Arial" panose="020B0604020202020204" pitchFamily="34" charset="0"/>
              </a:rPr>
              <a:t>.</a:t>
            </a:r>
          </a:p>
          <a:p>
            <a:r>
              <a:rPr lang="de-DE" dirty="0" smtClean="0">
                <a:latin typeface="Arial" panose="020B0604020202020204" pitchFamily="34" charset="0"/>
                <a:cs typeface="Arial" panose="020B0604020202020204" pitchFamily="34" charset="0"/>
              </a:rPr>
              <a:t>Urologie Scan. 2015; 2: 57-78 </a:t>
            </a:r>
            <a:endParaRPr lang="de-DE" dirty="0">
              <a:latin typeface="Arial" panose="020B0604020202020204" pitchFamily="34" charset="0"/>
              <a:cs typeface="Arial" panose="020B0604020202020204" pitchFamily="34" charset="0"/>
            </a:endParaRPr>
          </a:p>
        </p:txBody>
      </p:sp>
      <p:pic>
        <p:nvPicPr>
          <p:cNvPr id="5" name="Grafik 4" descr="Bildschirmausschnitt"/>
          <p:cNvPicPr>
            <a:picLocks noChangeAspect="1"/>
          </p:cNvPicPr>
          <p:nvPr/>
        </p:nvPicPr>
        <p:blipFill rotWithShape="1">
          <a:blip r:embed="rId3">
            <a:extLst>
              <a:ext uri="{28A0092B-C50C-407E-A947-70E740481C1C}">
                <a14:useLocalDpi xmlns:a14="http://schemas.microsoft.com/office/drawing/2010/main" val="0"/>
              </a:ext>
            </a:extLst>
          </a:blip>
          <a:srcRect t="6477" r="6434" b="6077"/>
          <a:stretch/>
        </p:blipFill>
        <p:spPr>
          <a:xfrm>
            <a:off x="9552384" y="1124744"/>
            <a:ext cx="1682500" cy="1728192"/>
          </a:xfrm>
          <a:prstGeom prst="rect">
            <a:avLst/>
          </a:prstGeom>
        </p:spPr>
      </p:pic>
    </p:spTree>
    <p:extLst>
      <p:ext uri="{BB962C8B-B14F-4D97-AF65-F5344CB8AC3E}">
        <p14:creationId xmlns:p14="http://schemas.microsoft.com/office/powerpoint/2010/main" val="3875099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Rectangle 2"/>
          <p:cNvSpPr>
            <a:spLocks noGrp="1" noChangeArrowheads="1"/>
          </p:cNvSpPr>
          <p:nvPr>
            <p:ph type="title" idx="4294967295"/>
          </p:nvPr>
        </p:nvSpPr>
        <p:spPr>
          <a:xfrm>
            <a:off x="410534" y="404814"/>
            <a:ext cx="11394427" cy="971550"/>
          </a:xfrm>
        </p:spPr>
        <p:txBody>
          <a:bodyPr>
            <a:normAutofit fontScale="90000"/>
          </a:bodyPr>
          <a:lstStyle/>
          <a:p>
            <a:pPr algn="ctr" eaLnBrk="1" hangingPunct="1"/>
            <a:r>
              <a:rPr lang="de-DE" sz="2000" dirty="0" err="1">
                <a:latin typeface="Palatino Linotype" pitchFamily="18" charset="0"/>
              </a:rPr>
              <a:t>D'Agata</a:t>
            </a:r>
            <a:r>
              <a:rPr lang="de-DE" sz="2000" dirty="0">
                <a:latin typeface="Palatino Linotype" pitchFamily="18" charset="0"/>
              </a:rPr>
              <a:t> EM, Dupont-</a:t>
            </a:r>
            <a:r>
              <a:rPr lang="de-DE" sz="2000" dirty="0" err="1">
                <a:latin typeface="Palatino Linotype" pitchFamily="18" charset="0"/>
              </a:rPr>
              <a:t>Rouzeyrol</a:t>
            </a:r>
            <a:r>
              <a:rPr lang="de-DE" sz="2000" dirty="0">
                <a:latin typeface="Palatino Linotype" pitchFamily="18" charset="0"/>
              </a:rPr>
              <a:t> M, </a:t>
            </a:r>
            <a:r>
              <a:rPr lang="de-DE" sz="2000" dirty="0" err="1">
                <a:latin typeface="Palatino Linotype" pitchFamily="18" charset="0"/>
              </a:rPr>
              <a:t>Magal</a:t>
            </a:r>
            <a:r>
              <a:rPr lang="de-DE" sz="2000" dirty="0">
                <a:latin typeface="Palatino Linotype" pitchFamily="18" charset="0"/>
              </a:rPr>
              <a:t> P, Olivier D, </a:t>
            </a:r>
            <a:r>
              <a:rPr lang="de-DE" sz="2000" dirty="0" err="1">
                <a:latin typeface="Palatino Linotype" pitchFamily="18" charset="0"/>
              </a:rPr>
              <a:t>Ruan</a:t>
            </a:r>
            <a:r>
              <a:rPr lang="de-DE" sz="2000" dirty="0">
                <a:latin typeface="Palatino Linotype" pitchFamily="18" charset="0"/>
              </a:rPr>
              <a:t> S. </a:t>
            </a:r>
            <a:br>
              <a:rPr lang="de-DE" sz="2000" dirty="0">
                <a:latin typeface="Palatino Linotype" pitchFamily="18" charset="0"/>
              </a:rPr>
            </a:br>
            <a:r>
              <a:rPr lang="de-DE" sz="2000" dirty="0">
                <a:latin typeface="Palatino Linotype" pitchFamily="18" charset="0"/>
              </a:rPr>
              <a:t>The </a:t>
            </a:r>
            <a:r>
              <a:rPr lang="de-DE" sz="2000" dirty="0" err="1">
                <a:latin typeface="Palatino Linotype" pitchFamily="18" charset="0"/>
              </a:rPr>
              <a:t>impact</a:t>
            </a:r>
            <a:r>
              <a:rPr lang="de-DE" sz="2000" dirty="0">
                <a:latin typeface="Palatino Linotype" pitchFamily="18" charset="0"/>
              </a:rPr>
              <a:t> of different </a:t>
            </a:r>
            <a:r>
              <a:rPr lang="de-DE" sz="2000" dirty="0" err="1">
                <a:latin typeface="Palatino Linotype" pitchFamily="18" charset="0"/>
              </a:rPr>
              <a:t>antibiotic</a:t>
            </a:r>
            <a:r>
              <a:rPr lang="de-DE" sz="2000" dirty="0">
                <a:latin typeface="Palatino Linotype" pitchFamily="18" charset="0"/>
              </a:rPr>
              <a:t> </a:t>
            </a:r>
            <a:r>
              <a:rPr lang="de-DE" sz="2000" dirty="0" err="1">
                <a:latin typeface="Palatino Linotype" pitchFamily="18" charset="0"/>
              </a:rPr>
              <a:t>regimens</a:t>
            </a:r>
            <a:r>
              <a:rPr lang="de-DE" sz="2000" dirty="0">
                <a:latin typeface="Palatino Linotype" pitchFamily="18" charset="0"/>
              </a:rPr>
              <a:t> on the </a:t>
            </a:r>
            <a:r>
              <a:rPr lang="de-DE" sz="2000" dirty="0" err="1">
                <a:latin typeface="Palatino Linotype" pitchFamily="18" charset="0"/>
              </a:rPr>
              <a:t>emergence</a:t>
            </a:r>
            <a:r>
              <a:rPr lang="de-DE" sz="2000" dirty="0">
                <a:latin typeface="Palatino Linotype" pitchFamily="18" charset="0"/>
              </a:rPr>
              <a:t> of </a:t>
            </a:r>
            <a:r>
              <a:rPr lang="de-DE" sz="2000" dirty="0" err="1">
                <a:latin typeface="Palatino Linotype" pitchFamily="18" charset="0"/>
              </a:rPr>
              <a:t>antimicrobial-resistant</a:t>
            </a:r>
            <a:r>
              <a:rPr lang="de-DE" sz="2000" dirty="0">
                <a:latin typeface="Palatino Linotype" pitchFamily="18" charset="0"/>
              </a:rPr>
              <a:t> </a:t>
            </a:r>
            <a:r>
              <a:rPr lang="de-DE" sz="2000" dirty="0" err="1">
                <a:latin typeface="Palatino Linotype" pitchFamily="18" charset="0"/>
              </a:rPr>
              <a:t>bacteria</a:t>
            </a:r>
            <a:r>
              <a:rPr lang="de-DE" sz="2000" dirty="0">
                <a:latin typeface="Palatino Linotype" pitchFamily="18" charset="0"/>
              </a:rPr>
              <a:t>. </a:t>
            </a:r>
            <a:br>
              <a:rPr lang="de-DE" sz="2000" dirty="0">
                <a:latin typeface="Palatino Linotype" pitchFamily="18" charset="0"/>
              </a:rPr>
            </a:br>
            <a:r>
              <a:rPr lang="de-DE" sz="2000" dirty="0" smtClean="0">
                <a:latin typeface="Palatino Linotype" pitchFamily="18" charset="0"/>
              </a:rPr>
              <a:t/>
            </a:r>
            <a:br>
              <a:rPr lang="de-DE" sz="2000" dirty="0" smtClean="0">
                <a:latin typeface="Palatino Linotype" pitchFamily="18" charset="0"/>
              </a:rPr>
            </a:br>
            <a:r>
              <a:rPr lang="de-DE" sz="2000" dirty="0" err="1" smtClean="0">
                <a:latin typeface="Palatino Linotype" pitchFamily="18" charset="0"/>
              </a:rPr>
              <a:t>PLoS</a:t>
            </a:r>
            <a:r>
              <a:rPr lang="de-DE" sz="2000" dirty="0" smtClean="0">
                <a:latin typeface="Palatino Linotype" pitchFamily="18" charset="0"/>
              </a:rPr>
              <a:t> </a:t>
            </a:r>
            <a:r>
              <a:rPr lang="de-DE" sz="2000" dirty="0">
                <a:latin typeface="Palatino Linotype" pitchFamily="18" charset="0"/>
              </a:rPr>
              <a:t>ONE. 2008</a:t>
            </a:r>
            <a:r>
              <a:rPr lang="de-DE" sz="2000" dirty="0" smtClean="0">
                <a:latin typeface="Palatino Linotype" pitchFamily="18" charset="0"/>
              </a:rPr>
              <a:t>; 3: e4036</a:t>
            </a:r>
            <a:r>
              <a:rPr lang="de-DE" sz="2000" dirty="0">
                <a:latin typeface="Palatino Linotype" pitchFamily="18" charset="0"/>
              </a:rPr>
              <a:t>. </a:t>
            </a:r>
            <a:r>
              <a:rPr lang="de-DE" sz="2000" dirty="0" smtClean="0">
                <a:latin typeface="Palatino Linotype" pitchFamily="18" charset="0"/>
              </a:rPr>
              <a:t> </a:t>
            </a:r>
            <a:endParaRPr lang="de-DE" sz="2000" dirty="0">
              <a:latin typeface="Palatino Linotype" pitchFamily="18" charset="0"/>
            </a:endParaRPr>
          </a:p>
        </p:txBody>
      </p:sp>
      <p:pic>
        <p:nvPicPr>
          <p:cNvPr id="799746" name="Picture 3"/>
          <p:cNvPicPr>
            <a:picLocks noChangeAspect="1" noChangeArrowheads="1"/>
          </p:cNvPicPr>
          <p:nvPr/>
        </p:nvPicPr>
        <p:blipFill>
          <a:blip r:embed="rId2" cstate="print"/>
          <a:srcRect l="12918" t="17513" r="27341" b="40276"/>
          <a:stretch>
            <a:fillRect/>
          </a:stretch>
        </p:blipFill>
        <p:spPr bwMode="auto">
          <a:xfrm>
            <a:off x="800906" y="1910607"/>
            <a:ext cx="7561262" cy="4006850"/>
          </a:xfrm>
          <a:prstGeom prst="rect">
            <a:avLst/>
          </a:prstGeom>
          <a:noFill/>
          <a:ln w="9525">
            <a:noFill/>
            <a:miter lim="800000"/>
            <a:headEnd/>
            <a:tailEnd/>
          </a:ln>
        </p:spPr>
      </p:pic>
      <p:sp>
        <p:nvSpPr>
          <p:cNvPr id="799747" name="Text Box 4"/>
          <p:cNvSpPr txBox="1">
            <a:spLocks noChangeArrowheads="1"/>
          </p:cNvSpPr>
          <p:nvPr/>
        </p:nvSpPr>
        <p:spPr bwMode="auto">
          <a:xfrm>
            <a:off x="1373086" y="5745614"/>
            <a:ext cx="5608828" cy="369332"/>
          </a:xfrm>
          <a:prstGeom prst="rect">
            <a:avLst/>
          </a:prstGeom>
          <a:solidFill>
            <a:schemeClr val="bg1"/>
          </a:solidFill>
          <a:ln w="9525">
            <a:noFill/>
            <a:miter lim="800000"/>
            <a:headEnd/>
            <a:tailEnd/>
          </a:ln>
        </p:spPr>
        <p:txBody>
          <a:bodyPr wrap="square">
            <a:spAutoFit/>
          </a:bodyPr>
          <a:lstStyle/>
          <a:p>
            <a:pPr>
              <a:spcBef>
                <a:spcPct val="50000"/>
              </a:spcBef>
            </a:pPr>
            <a:r>
              <a:rPr lang="de-DE" dirty="0" smtClean="0">
                <a:solidFill>
                  <a:schemeClr val="hlink"/>
                </a:solidFill>
                <a:latin typeface="Arial" charset="0"/>
              </a:rPr>
              <a:t> </a:t>
            </a:r>
            <a:r>
              <a:rPr lang="de-DE" b="1" dirty="0" smtClean="0">
                <a:solidFill>
                  <a:srgbClr val="2D0CF4"/>
                </a:solidFill>
                <a:latin typeface="Arial" charset="0"/>
              </a:rPr>
              <a:t>Tag </a:t>
            </a:r>
            <a:r>
              <a:rPr lang="de-DE" b="1" dirty="0">
                <a:solidFill>
                  <a:srgbClr val="2D0CF4"/>
                </a:solidFill>
                <a:latin typeface="Arial" charset="0"/>
              </a:rPr>
              <a:t>1 </a:t>
            </a:r>
            <a:r>
              <a:rPr lang="de-DE" dirty="0" smtClean="0">
                <a:solidFill>
                  <a:schemeClr val="hlink"/>
                </a:solidFill>
                <a:latin typeface="Arial" charset="0"/>
              </a:rPr>
              <a:t>		</a:t>
            </a:r>
            <a:r>
              <a:rPr lang="de-DE" dirty="0" smtClean="0">
                <a:latin typeface="Arial" charset="0"/>
              </a:rPr>
              <a:t>Antibiotika </a:t>
            </a:r>
            <a:r>
              <a:rPr lang="de-DE" dirty="0" err="1" smtClean="0">
                <a:latin typeface="Arial" charset="0"/>
              </a:rPr>
              <a:t>start</a:t>
            </a:r>
            <a:r>
              <a:rPr lang="de-DE" dirty="0" smtClean="0">
                <a:latin typeface="Arial" charset="0"/>
              </a:rPr>
              <a:t> </a:t>
            </a:r>
            <a:r>
              <a:rPr lang="de-DE" dirty="0">
                <a:latin typeface="Arial" charset="0"/>
              </a:rPr>
              <a:t>	 </a:t>
            </a:r>
            <a:r>
              <a:rPr lang="de-DE" dirty="0" smtClean="0">
                <a:latin typeface="Arial" charset="0"/>
              </a:rPr>
              <a:t>         </a:t>
            </a:r>
            <a:r>
              <a:rPr lang="de-DE" b="1" dirty="0" smtClean="0">
                <a:solidFill>
                  <a:srgbClr val="2D0CF4"/>
                </a:solidFill>
                <a:latin typeface="Arial" charset="0"/>
              </a:rPr>
              <a:t>Tag 3</a:t>
            </a:r>
            <a:r>
              <a:rPr lang="de-DE" dirty="0" smtClean="0">
                <a:solidFill>
                  <a:schemeClr val="hlink"/>
                </a:solidFill>
                <a:latin typeface="Arial" charset="0"/>
              </a:rPr>
              <a:t>         </a:t>
            </a:r>
            <a:endParaRPr lang="de-DE" dirty="0">
              <a:solidFill>
                <a:schemeClr val="hlink"/>
              </a:solidFill>
              <a:latin typeface="Arial" charset="0"/>
            </a:endParaRPr>
          </a:p>
        </p:txBody>
      </p:sp>
      <p:sp>
        <p:nvSpPr>
          <p:cNvPr id="799748" name="Text Box 5"/>
          <p:cNvSpPr txBox="1">
            <a:spLocks noChangeArrowheads="1"/>
          </p:cNvSpPr>
          <p:nvPr/>
        </p:nvSpPr>
        <p:spPr bwMode="auto">
          <a:xfrm>
            <a:off x="371475" y="216907"/>
            <a:ext cx="11563350" cy="800219"/>
          </a:xfrm>
          <a:prstGeom prst="rect">
            <a:avLst/>
          </a:prstGeom>
          <a:solidFill>
            <a:schemeClr val="bg1"/>
          </a:solidFill>
          <a:ln w="9525">
            <a:noFill/>
            <a:miter lim="800000"/>
            <a:headEnd/>
            <a:tailEnd/>
          </a:ln>
        </p:spPr>
        <p:txBody>
          <a:bodyPr wrap="square">
            <a:spAutoFit/>
          </a:bodyPr>
          <a:lstStyle/>
          <a:p>
            <a:pPr algn="ctr">
              <a:spcBef>
                <a:spcPct val="50000"/>
              </a:spcBef>
            </a:pPr>
            <a:r>
              <a:rPr lang="de-DE" sz="3200" b="1" dirty="0">
                <a:latin typeface="Arial" charset="0"/>
              </a:rPr>
              <a:t>Effizienz </a:t>
            </a:r>
            <a:r>
              <a:rPr lang="de-DE" sz="3200" b="1" dirty="0" smtClean="0">
                <a:latin typeface="Arial" charset="0"/>
              </a:rPr>
              <a:t>&gt; </a:t>
            </a:r>
            <a:r>
              <a:rPr lang="de-DE" sz="3200" b="1" dirty="0">
                <a:latin typeface="Arial" charset="0"/>
              </a:rPr>
              <a:t>Resistenz = jede </a:t>
            </a:r>
            <a:r>
              <a:rPr lang="de-DE" sz="3200" b="1" dirty="0" smtClean="0">
                <a:latin typeface="Arial" charset="0"/>
              </a:rPr>
              <a:t>Stunde zählt („golden </a:t>
            </a:r>
            <a:r>
              <a:rPr lang="de-DE" sz="3200" b="1" dirty="0" err="1" smtClean="0">
                <a:latin typeface="Arial" charset="0"/>
              </a:rPr>
              <a:t>hour</a:t>
            </a:r>
            <a:r>
              <a:rPr lang="de-DE" sz="3200" b="1" dirty="0" smtClean="0">
                <a:latin typeface="Arial" charset="0"/>
              </a:rPr>
              <a:t>“)</a:t>
            </a:r>
            <a:br>
              <a:rPr lang="de-DE" sz="3200" b="1" dirty="0" smtClean="0">
                <a:latin typeface="Arial" charset="0"/>
              </a:rPr>
            </a:br>
            <a:endParaRPr lang="de-DE" sz="1400" b="1" dirty="0">
              <a:latin typeface="Arial" charset="0"/>
            </a:endParaRPr>
          </a:p>
        </p:txBody>
      </p:sp>
      <p:pic>
        <p:nvPicPr>
          <p:cNvPr id="7" name="Grafik 6"/>
          <p:cNvPicPr>
            <a:picLocks noChangeAspect="1"/>
          </p:cNvPicPr>
          <p:nvPr/>
        </p:nvPicPr>
        <p:blipFill>
          <a:blip r:embed="rId3" cstate="print"/>
          <a:stretch>
            <a:fillRect/>
          </a:stretch>
        </p:blipFill>
        <p:spPr>
          <a:xfrm>
            <a:off x="8920061" y="2062459"/>
            <a:ext cx="2821537" cy="3633798"/>
          </a:xfrm>
          <a:prstGeom prst="rect">
            <a:avLst/>
          </a:prstGeom>
        </p:spPr>
      </p:pic>
      <p:sp>
        <p:nvSpPr>
          <p:cNvPr id="2" name="Textfeld 1"/>
          <p:cNvSpPr txBox="1"/>
          <p:nvPr/>
        </p:nvSpPr>
        <p:spPr>
          <a:xfrm rot="-5400000">
            <a:off x="-846830" y="3901128"/>
            <a:ext cx="3276600" cy="369332"/>
          </a:xfrm>
          <a:prstGeom prst="rect">
            <a:avLst/>
          </a:prstGeom>
          <a:solidFill>
            <a:schemeClr val="bg1"/>
          </a:solidFill>
        </p:spPr>
        <p:txBody>
          <a:bodyPr wrap="square" rtlCol="0">
            <a:spAutoFit/>
          </a:bodyPr>
          <a:lstStyle/>
          <a:p>
            <a:pPr algn="ctr"/>
            <a:r>
              <a:rPr lang="de-DE" dirty="0" smtClean="0"/>
              <a:t>Bakterien Wachstum (= N)</a:t>
            </a:r>
            <a:endParaRPr lang="de-DE" dirty="0"/>
          </a:p>
        </p:txBody>
      </p:sp>
    </p:spTree>
    <p:extLst>
      <p:ext uri="{BB962C8B-B14F-4D97-AF65-F5344CB8AC3E}">
        <p14:creationId xmlns:p14="http://schemas.microsoft.com/office/powerpoint/2010/main" val="353222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2430016"/>
            <a:ext cx="12192000" cy="1143000"/>
          </a:xfrm>
        </p:spPr>
        <p:txBody>
          <a:bodyPr/>
          <a:lstStyle/>
          <a:p>
            <a:pPr algn="ctr" eaLnBrk="1" hangingPunct="1"/>
            <a:r>
              <a:rPr lang="de-DE" altLang="de-DE" sz="4800" b="1" dirty="0">
                <a:latin typeface="+mn-lt"/>
                <a:ea typeface="ＭＳ Ｐゴシック" panose="020B0600070205080204" pitchFamily="34" charset="-128"/>
              </a:rPr>
              <a:t>r</a:t>
            </a:r>
            <a:r>
              <a:rPr lang="de-DE" altLang="de-DE" sz="4800" b="1" dirty="0" smtClean="0">
                <a:latin typeface="+mn-lt"/>
                <a:ea typeface="ＭＳ Ｐゴシック" panose="020B0600070205080204" pitchFamily="34" charset="-128"/>
              </a:rPr>
              <a:t>ichtiges behandeln von </a:t>
            </a:r>
            <a:r>
              <a:rPr lang="de-DE" altLang="de-DE" sz="4800" b="1" dirty="0" err="1" smtClean="0">
                <a:latin typeface="+mn-lt"/>
                <a:ea typeface="ＭＳ Ｐゴシック" panose="020B0600070205080204" pitchFamily="34" charset="-128"/>
              </a:rPr>
              <a:t>harnwegsinfektionen</a:t>
            </a:r>
            <a:r>
              <a:rPr lang="de-DE" altLang="de-DE" sz="4800" b="1" dirty="0" smtClean="0">
                <a:latin typeface="+mn-lt"/>
                <a:ea typeface="ＭＳ Ｐゴシック" panose="020B0600070205080204" pitchFamily="34" charset="-128"/>
              </a:rPr>
              <a:t> </a:t>
            </a:r>
            <a:br>
              <a:rPr lang="de-DE" altLang="de-DE" sz="4800" b="1" dirty="0" smtClean="0">
                <a:latin typeface="+mn-lt"/>
                <a:ea typeface="ＭＳ Ｐゴシック" panose="020B0600070205080204" pitchFamily="34" charset="-128"/>
              </a:rPr>
            </a:br>
            <a:r>
              <a:rPr lang="de-DE" altLang="de-DE" sz="4800" b="1" dirty="0" smtClean="0">
                <a:latin typeface="+mn-lt"/>
                <a:ea typeface="ＭＳ Ｐゴシック" panose="020B0600070205080204" pitchFamily="34" charset="-128"/>
              </a:rPr>
              <a:t>– wie man </a:t>
            </a:r>
            <a:r>
              <a:rPr lang="de-DE" altLang="de-DE" sz="4800" b="1" dirty="0" err="1" smtClean="0">
                <a:latin typeface="+mn-lt"/>
                <a:ea typeface="ＭＳ Ｐゴシック" panose="020B0600070205080204" pitchFamily="34" charset="-128"/>
              </a:rPr>
              <a:t>fallstricke</a:t>
            </a:r>
            <a:r>
              <a:rPr lang="de-DE" altLang="de-DE" sz="4800" b="1" dirty="0" smtClean="0">
                <a:latin typeface="+mn-lt"/>
                <a:ea typeface="ＭＳ Ｐゴシック" panose="020B0600070205080204" pitchFamily="34" charset="-128"/>
              </a:rPr>
              <a:t> vermeidet</a:t>
            </a:r>
            <a:r>
              <a:rPr lang="de-DE" altLang="de-DE" sz="2800" dirty="0">
                <a:ea typeface="ＭＳ Ｐゴシック" panose="020B0600070205080204" pitchFamily="34" charset="-128"/>
              </a:rPr>
              <a:t/>
            </a:r>
            <a:br>
              <a:rPr lang="de-DE" altLang="de-DE" sz="2800" dirty="0">
                <a:ea typeface="ＭＳ Ｐゴシック" panose="020B0600070205080204" pitchFamily="34" charset="-128"/>
              </a:rPr>
            </a:br>
            <a:r>
              <a:rPr lang="de-DE" altLang="de-DE" sz="1800" dirty="0">
                <a:ea typeface="ＭＳ Ｐゴシック" panose="020B0600070205080204" pitchFamily="34" charset="-128"/>
              </a:rPr>
              <a:t/>
            </a:r>
            <a:br>
              <a:rPr lang="de-DE" altLang="de-DE" sz="1800" dirty="0">
                <a:ea typeface="ＭＳ Ｐゴシック" panose="020B0600070205080204" pitchFamily="34" charset="-128"/>
              </a:rPr>
            </a:br>
            <a:endParaRPr lang="de-DE" altLang="de-DE" sz="2800" dirty="0">
              <a:ea typeface="ＭＳ Ｐゴシック" panose="020B0600070205080204" pitchFamily="34" charset="-128"/>
            </a:endParaRPr>
          </a:p>
        </p:txBody>
      </p:sp>
      <p:sp>
        <p:nvSpPr>
          <p:cNvPr id="3" name="Textfeld 2"/>
          <p:cNvSpPr txBox="1"/>
          <p:nvPr/>
        </p:nvSpPr>
        <p:spPr>
          <a:xfrm>
            <a:off x="1024194" y="4954523"/>
            <a:ext cx="9752326" cy="1138773"/>
          </a:xfrm>
          <a:prstGeom prst="rect">
            <a:avLst/>
          </a:prstGeom>
          <a:noFill/>
        </p:spPr>
        <p:txBody>
          <a:bodyPr wrap="square" rtlCol="0">
            <a:spAutoFit/>
          </a:bodyPr>
          <a:lstStyle/>
          <a:p>
            <a:pPr algn="ctr"/>
            <a:r>
              <a:rPr lang="de-DE" sz="4400" dirty="0" err="1"/>
              <a:t>f</a:t>
            </a:r>
            <a:r>
              <a:rPr lang="de-DE" sz="4400" dirty="0" err="1" smtClean="0"/>
              <a:t>rieder</a:t>
            </a:r>
            <a:r>
              <a:rPr lang="de-DE" sz="4400" dirty="0" smtClean="0"/>
              <a:t> </a:t>
            </a:r>
            <a:r>
              <a:rPr lang="de-DE" sz="4400" dirty="0" err="1" smtClean="0"/>
              <a:t>keller</a:t>
            </a:r>
            <a:r>
              <a:rPr lang="de-DE" sz="4400" dirty="0" smtClean="0"/>
              <a:t> </a:t>
            </a:r>
          </a:p>
          <a:p>
            <a:pPr algn="ctr"/>
            <a:r>
              <a:rPr lang="de-DE" sz="2400" dirty="0" smtClean="0"/>
              <a:t>+ </a:t>
            </a:r>
            <a:r>
              <a:rPr lang="de-DE" sz="2400" dirty="0" err="1" smtClean="0"/>
              <a:t>rené</a:t>
            </a:r>
            <a:r>
              <a:rPr lang="de-DE" sz="2400" dirty="0" smtClean="0"/>
              <a:t> </a:t>
            </a:r>
            <a:r>
              <a:rPr lang="de-DE" sz="2400" dirty="0"/>
              <a:t>van </a:t>
            </a:r>
            <a:r>
              <a:rPr lang="de-DE" sz="2400" dirty="0" err="1" smtClean="0"/>
              <a:t>erp</a:t>
            </a:r>
            <a:r>
              <a:rPr lang="de-DE" sz="2400" dirty="0" smtClean="0"/>
              <a:t>, </a:t>
            </a:r>
            <a:r>
              <a:rPr lang="de-DE" sz="2400" dirty="0" err="1" smtClean="0"/>
              <a:t>reinhard</a:t>
            </a:r>
            <a:r>
              <a:rPr lang="de-DE" sz="2400" dirty="0" smtClean="0"/>
              <a:t> </a:t>
            </a:r>
            <a:r>
              <a:rPr lang="de-DE" sz="2400" dirty="0" err="1" smtClean="0"/>
              <a:t>fuenfstueck</a:t>
            </a:r>
            <a:r>
              <a:rPr lang="de-DE" sz="2400" dirty="0" smtClean="0"/>
              <a:t>	</a:t>
            </a:r>
            <a:endParaRPr lang="de-DE" sz="2400" dirty="0"/>
          </a:p>
        </p:txBody>
      </p:sp>
      <p:pic>
        <p:nvPicPr>
          <p:cNvPr id="5" name="Bild 1" descr="0208 Logo RGB Farbe (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672" y="260644"/>
            <a:ext cx="2216944"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263352" y="4283804"/>
            <a:ext cx="2520280" cy="369332"/>
          </a:xfrm>
          <a:prstGeom prst="rect">
            <a:avLst/>
          </a:prstGeom>
          <a:noFill/>
        </p:spPr>
        <p:txBody>
          <a:bodyPr wrap="square" rtlCol="0">
            <a:spAutoFit/>
          </a:bodyPr>
          <a:lstStyle/>
          <a:p>
            <a:pPr algn="ctr"/>
            <a:r>
              <a:rPr lang="de-DE" dirty="0" err="1"/>
              <a:t>o</a:t>
            </a:r>
            <a:r>
              <a:rPr lang="de-DE" dirty="0" err="1" smtClean="0"/>
              <a:t>ffenlegung</a:t>
            </a:r>
            <a:r>
              <a:rPr lang="de-DE" dirty="0" smtClean="0"/>
              <a:t>: 750 €</a:t>
            </a:r>
            <a:endParaRPr lang="de-DE" dirty="0"/>
          </a:p>
        </p:txBody>
      </p:sp>
      <p:pic>
        <p:nvPicPr>
          <p:cNvPr id="9" name="Grafik 8"/>
          <p:cNvPicPr>
            <a:picLocks noChangeAspect="1"/>
          </p:cNvPicPr>
          <p:nvPr/>
        </p:nvPicPr>
        <p:blipFill rotWithShape="1">
          <a:blip r:embed="rId4"/>
          <a:srcRect l="74937" t="40550" r="1438" b="23751"/>
          <a:stretch/>
        </p:blipFill>
        <p:spPr>
          <a:xfrm>
            <a:off x="533355" y="4740171"/>
            <a:ext cx="1890237" cy="1785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752"/>
            <a:ext cx="12192000" cy="1143000"/>
          </a:xfrm>
        </p:spPr>
        <p:txBody>
          <a:bodyPr/>
          <a:lstStyle/>
          <a:p>
            <a:r>
              <a:rPr lang="de-DE" sz="1600" dirty="0"/>
              <a:t>Wang T, Kraft CS, </a:t>
            </a:r>
            <a:r>
              <a:rPr lang="de-DE" sz="1600" dirty="0" err="1"/>
              <a:t>Woodworth</a:t>
            </a:r>
            <a:r>
              <a:rPr lang="de-DE" sz="1600" dirty="0"/>
              <a:t> MH, </a:t>
            </a:r>
            <a:r>
              <a:rPr lang="de-DE" sz="1600" dirty="0" err="1"/>
              <a:t>Dhere</a:t>
            </a:r>
            <a:r>
              <a:rPr lang="de-DE" sz="1600" dirty="0"/>
              <a:t> T, Eaton ME. </a:t>
            </a:r>
            <a:r>
              <a:rPr lang="de-DE" sz="1600" dirty="0" smtClean="0"/>
              <a:t/>
            </a:r>
            <a:br>
              <a:rPr lang="de-DE" sz="1600" dirty="0" smtClean="0"/>
            </a:br>
            <a:r>
              <a:rPr lang="de-DE" sz="1600" b="1" dirty="0" err="1" smtClean="0">
                <a:latin typeface="+mn-lt"/>
              </a:rPr>
              <a:t>Fecal</a:t>
            </a:r>
            <a:r>
              <a:rPr lang="de-DE" sz="1600" b="1" dirty="0" smtClean="0">
                <a:latin typeface="+mn-lt"/>
              </a:rPr>
              <a:t> </a:t>
            </a:r>
            <a:r>
              <a:rPr lang="de-DE" sz="1600" b="1" dirty="0" err="1">
                <a:latin typeface="+mn-lt"/>
              </a:rPr>
              <a:t>Microbiota</a:t>
            </a:r>
            <a:r>
              <a:rPr lang="de-DE" sz="1600" b="1" dirty="0">
                <a:latin typeface="+mn-lt"/>
              </a:rPr>
              <a:t> Transplant </a:t>
            </a:r>
            <a:r>
              <a:rPr lang="de-DE" sz="1600" b="1" dirty="0" smtClean="0">
                <a:latin typeface="+mn-lt"/>
              </a:rPr>
              <a:t>(FMT) for </a:t>
            </a:r>
            <a:r>
              <a:rPr lang="de-DE" sz="1600" b="1" dirty="0" err="1">
                <a:latin typeface="+mn-lt"/>
              </a:rPr>
              <a:t>Refractory</a:t>
            </a:r>
            <a:r>
              <a:rPr lang="de-DE" sz="1600" b="1" dirty="0">
                <a:latin typeface="+mn-lt"/>
              </a:rPr>
              <a:t> Clostridium </a:t>
            </a:r>
            <a:r>
              <a:rPr lang="de-DE" sz="1600" b="1" dirty="0" err="1">
                <a:latin typeface="+mn-lt"/>
              </a:rPr>
              <a:t>difficile</a:t>
            </a:r>
            <a:r>
              <a:rPr lang="de-DE" sz="1600" b="1" dirty="0">
                <a:latin typeface="+mn-lt"/>
              </a:rPr>
              <a:t> </a:t>
            </a:r>
            <a:r>
              <a:rPr lang="de-DE" sz="1600" b="1" dirty="0" err="1">
                <a:latin typeface="+mn-lt"/>
              </a:rPr>
              <a:t>Infection</a:t>
            </a:r>
            <a:r>
              <a:rPr lang="de-DE" sz="1600" b="1" dirty="0">
                <a:latin typeface="+mn-lt"/>
              </a:rPr>
              <a:t> Interrupts 25-Year </a:t>
            </a:r>
            <a:r>
              <a:rPr lang="de-DE" sz="1600" b="1" dirty="0" err="1">
                <a:latin typeface="+mn-lt"/>
              </a:rPr>
              <a:t>History</a:t>
            </a:r>
            <a:r>
              <a:rPr lang="de-DE" sz="1600" b="1" dirty="0">
                <a:latin typeface="+mn-lt"/>
              </a:rPr>
              <a:t> of </a:t>
            </a:r>
            <a:r>
              <a:rPr lang="de-DE" sz="1600" b="1" dirty="0" err="1">
                <a:latin typeface="+mn-lt"/>
              </a:rPr>
              <a:t>Recurrent</a:t>
            </a:r>
            <a:r>
              <a:rPr lang="de-DE" sz="1600" b="1" dirty="0">
                <a:latin typeface="+mn-lt"/>
              </a:rPr>
              <a:t> </a:t>
            </a:r>
            <a:r>
              <a:rPr lang="de-DE" sz="1600" b="1" dirty="0" err="1">
                <a:latin typeface="+mn-lt"/>
              </a:rPr>
              <a:t>Urinary</a:t>
            </a:r>
            <a:r>
              <a:rPr lang="de-DE" sz="1600" b="1" dirty="0">
                <a:latin typeface="+mn-lt"/>
              </a:rPr>
              <a:t> </a:t>
            </a:r>
            <a:r>
              <a:rPr lang="de-DE" sz="1600" b="1" dirty="0" err="1">
                <a:latin typeface="+mn-lt"/>
              </a:rPr>
              <a:t>Tract</a:t>
            </a:r>
            <a:r>
              <a:rPr lang="de-DE" sz="1600" b="1" dirty="0">
                <a:latin typeface="+mn-lt"/>
              </a:rPr>
              <a:t> </a:t>
            </a:r>
            <a:r>
              <a:rPr lang="de-DE" sz="1600" b="1" dirty="0" err="1">
                <a:latin typeface="+mn-lt"/>
              </a:rPr>
              <a:t>Infections</a:t>
            </a:r>
            <a:r>
              <a:rPr lang="de-DE" sz="1600" b="1" dirty="0">
                <a:latin typeface="+mn-lt"/>
              </a:rPr>
              <a:t>. </a:t>
            </a:r>
            <a:r>
              <a:rPr lang="de-DE" sz="1600" b="1" dirty="0" smtClean="0">
                <a:latin typeface="+mn-lt"/>
              </a:rPr>
              <a:t/>
            </a:r>
            <a:br>
              <a:rPr lang="de-DE" sz="1600" b="1" dirty="0" smtClean="0">
                <a:latin typeface="+mn-lt"/>
              </a:rPr>
            </a:br>
            <a:r>
              <a:rPr lang="de-DE" sz="1600" dirty="0" smtClean="0"/>
              <a:t>Open </a:t>
            </a:r>
            <a:r>
              <a:rPr lang="de-DE" sz="1600" dirty="0"/>
              <a:t>Forum </a:t>
            </a:r>
            <a:r>
              <a:rPr lang="de-DE" sz="1600" dirty="0" err="1"/>
              <a:t>Infect</a:t>
            </a:r>
            <a:r>
              <a:rPr lang="de-DE" sz="1600" dirty="0"/>
              <a:t> Dis. 2018 Jan 15</a:t>
            </a:r>
            <a:r>
              <a:rPr lang="de-DE" sz="1600" dirty="0" smtClean="0"/>
              <a:t>; 5(2).</a:t>
            </a:r>
            <a:endParaRPr lang="de-DE" sz="1600" dirty="0"/>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rotWithShape="1">
          <a:blip r:embed="rId2"/>
          <a:srcRect l="782" t="9051" r="1439" b="9701"/>
          <a:stretch/>
        </p:blipFill>
        <p:spPr>
          <a:xfrm>
            <a:off x="479376" y="1097360"/>
            <a:ext cx="10729192" cy="5572000"/>
          </a:xfrm>
          <a:prstGeom prst="rect">
            <a:avLst/>
          </a:prstGeom>
        </p:spPr>
      </p:pic>
      <p:cxnSp>
        <p:nvCxnSpPr>
          <p:cNvPr id="6" name="Gerader Verbinder 5"/>
          <p:cNvCxnSpPr/>
          <p:nvPr/>
        </p:nvCxnSpPr>
        <p:spPr>
          <a:xfrm>
            <a:off x="8256240" y="6669360"/>
            <a:ext cx="194421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hteck 6"/>
          <p:cNvSpPr/>
          <p:nvPr/>
        </p:nvSpPr>
        <p:spPr>
          <a:xfrm>
            <a:off x="3575720" y="1097360"/>
            <a:ext cx="504056" cy="24340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8" name="Gerader Verbinder 5"/>
          <p:cNvCxnSpPr/>
          <p:nvPr/>
        </p:nvCxnSpPr>
        <p:spPr>
          <a:xfrm>
            <a:off x="7680176" y="764704"/>
            <a:ext cx="432048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Rechteck 4"/>
          <p:cNvSpPr/>
          <p:nvPr/>
        </p:nvSpPr>
        <p:spPr>
          <a:xfrm>
            <a:off x="10200456" y="6525344"/>
            <a:ext cx="360040" cy="1440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feld 9"/>
          <p:cNvSpPr txBox="1"/>
          <p:nvPr/>
        </p:nvSpPr>
        <p:spPr>
          <a:xfrm>
            <a:off x="10200456" y="6444044"/>
            <a:ext cx="1991544" cy="369332"/>
          </a:xfrm>
          <a:prstGeom prst="rect">
            <a:avLst/>
          </a:prstGeom>
          <a:noFill/>
        </p:spPr>
        <p:txBody>
          <a:bodyPr wrap="square" rtlCol="0">
            <a:spAutoFit/>
          </a:bodyPr>
          <a:lstStyle/>
          <a:p>
            <a:r>
              <a:rPr lang="de-DE" dirty="0" smtClean="0"/>
              <a:t>= </a:t>
            </a:r>
            <a:r>
              <a:rPr lang="de-DE" sz="1400" dirty="0" smtClean="0"/>
              <a:t>stuhltransplantat</a:t>
            </a:r>
            <a:endParaRPr lang="de-DE" dirty="0"/>
          </a:p>
        </p:txBody>
      </p:sp>
    </p:spTree>
    <p:extLst>
      <p:ext uri="{BB962C8B-B14F-4D97-AF65-F5344CB8AC3E}">
        <p14:creationId xmlns:p14="http://schemas.microsoft.com/office/powerpoint/2010/main" val="1385513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12192000" cy="1143000"/>
          </a:xfrm>
        </p:spPr>
        <p:txBody>
          <a:bodyPr/>
          <a:lstStyle/>
          <a:p>
            <a:r>
              <a:rPr lang="de-DE" sz="2000" dirty="0" err="1">
                <a:latin typeface="+mn-lt"/>
              </a:rPr>
              <a:t>Crellin</a:t>
            </a:r>
            <a:r>
              <a:rPr lang="de-DE" sz="2000" dirty="0">
                <a:latin typeface="+mn-lt"/>
              </a:rPr>
              <a:t> E, Mansfield KE, </a:t>
            </a:r>
            <a:r>
              <a:rPr lang="de-DE" sz="2000" dirty="0" err="1">
                <a:latin typeface="+mn-lt"/>
              </a:rPr>
              <a:t>Leyrat</a:t>
            </a:r>
            <a:r>
              <a:rPr lang="de-DE" sz="2000" dirty="0">
                <a:latin typeface="+mn-lt"/>
              </a:rPr>
              <a:t> C, Nitsch D, Douglas IJ, Root A, Williamson E, </a:t>
            </a:r>
            <a:r>
              <a:rPr lang="de-DE" sz="2000" dirty="0" err="1">
                <a:latin typeface="+mn-lt"/>
              </a:rPr>
              <a:t>Smeeth</a:t>
            </a:r>
            <a:r>
              <a:rPr lang="de-DE" sz="2000" dirty="0">
                <a:latin typeface="+mn-lt"/>
              </a:rPr>
              <a:t> L, Tomlinson LA. </a:t>
            </a:r>
            <a:r>
              <a:rPr lang="de-DE" sz="2000" dirty="0" smtClean="0">
                <a:latin typeface="+mn-lt"/>
              </a:rPr>
              <a:t/>
            </a:r>
            <a:br>
              <a:rPr lang="de-DE" sz="2000" dirty="0" smtClean="0">
                <a:latin typeface="+mn-lt"/>
              </a:rPr>
            </a:br>
            <a:r>
              <a:rPr lang="de-DE" sz="2000" b="1" dirty="0" err="1" smtClean="0">
                <a:solidFill>
                  <a:srgbClr val="0070C0"/>
                </a:solidFill>
                <a:latin typeface="+mn-lt"/>
              </a:rPr>
              <a:t>Trimethoprim</a:t>
            </a:r>
            <a:r>
              <a:rPr lang="de-DE" sz="2000" b="1" dirty="0" smtClean="0">
                <a:latin typeface="+mn-lt"/>
              </a:rPr>
              <a:t> </a:t>
            </a:r>
            <a:r>
              <a:rPr lang="de-DE" sz="2000" b="1" dirty="0" err="1">
                <a:latin typeface="+mn-lt"/>
              </a:rPr>
              <a:t>use</a:t>
            </a:r>
            <a:r>
              <a:rPr lang="de-DE" sz="2000" b="1" dirty="0">
                <a:latin typeface="+mn-lt"/>
              </a:rPr>
              <a:t> for </a:t>
            </a:r>
            <a:r>
              <a:rPr lang="de-DE" sz="2000" b="1" dirty="0" err="1">
                <a:latin typeface="+mn-lt"/>
              </a:rPr>
              <a:t>urinary</a:t>
            </a:r>
            <a:r>
              <a:rPr lang="de-DE" sz="2000" b="1" dirty="0">
                <a:latin typeface="+mn-lt"/>
              </a:rPr>
              <a:t> </a:t>
            </a:r>
            <a:r>
              <a:rPr lang="de-DE" sz="2000" b="1" dirty="0" err="1">
                <a:latin typeface="+mn-lt"/>
              </a:rPr>
              <a:t>tract</a:t>
            </a:r>
            <a:r>
              <a:rPr lang="de-DE" sz="2000" b="1" dirty="0">
                <a:latin typeface="+mn-lt"/>
              </a:rPr>
              <a:t> </a:t>
            </a:r>
            <a:r>
              <a:rPr lang="de-DE" sz="2000" b="1" dirty="0" err="1">
                <a:latin typeface="+mn-lt"/>
              </a:rPr>
              <a:t>infection</a:t>
            </a:r>
            <a:r>
              <a:rPr lang="de-DE" sz="2000" b="1" dirty="0">
                <a:latin typeface="+mn-lt"/>
              </a:rPr>
              <a:t> and </a:t>
            </a:r>
            <a:r>
              <a:rPr lang="de-DE" sz="2000" b="1" dirty="0" err="1">
                <a:latin typeface="+mn-lt"/>
              </a:rPr>
              <a:t>risk</a:t>
            </a:r>
            <a:r>
              <a:rPr lang="de-DE" sz="2000" b="1" dirty="0">
                <a:latin typeface="+mn-lt"/>
              </a:rPr>
              <a:t> of </a:t>
            </a:r>
            <a:r>
              <a:rPr lang="de-DE" sz="2000" b="1" dirty="0" err="1">
                <a:latin typeface="+mn-lt"/>
              </a:rPr>
              <a:t>adverse</a:t>
            </a:r>
            <a:r>
              <a:rPr lang="de-DE" sz="2000" b="1" dirty="0">
                <a:latin typeface="+mn-lt"/>
              </a:rPr>
              <a:t> </a:t>
            </a:r>
            <a:r>
              <a:rPr lang="de-DE" sz="2000" b="1" dirty="0" err="1">
                <a:latin typeface="+mn-lt"/>
              </a:rPr>
              <a:t>outcomes</a:t>
            </a:r>
            <a:r>
              <a:rPr lang="de-DE" sz="2000" b="1" dirty="0">
                <a:latin typeface="+mn-lt"/>
              </a:rPr>
              <a:t> in </a:t>
            </a:r>
            <a:r>
              <a:rPr lang="de-DE" sz="2000" b="1" dirty="0" err="1">
                <a:latin typeface="+mn-lt"/>
              </a:rPr>
              <a:t>older</a:t>
            </a:r>
            <a:r>
              <a:rPr lang="de-DE" sz="2000" b="1" dirty="0">
                <a:latin typeface="+mn-lt"/>
              </a:rPr>
              <a:t> </a:t>
            </a:r>
            <a:r>
              <a:rPr lang="de-DE" sz="2000" b="1" dirty="0" err="1">
                <a:latin typeface="+mn-lt"/>
              </a:rPr>
              <a:t>patients</a:t>
            </a:r>
            <a:r>
              <a:rPr lang="de-DE" sz="2000" b="1" dirty="0">
                <a:latin typeface="+mn-lt"/>
              </a:rPr>
              <a:t>: </a:t>
            </a:r>
            <a:r>
              <a:rPr lang="de-DE" sz="2000" b="1" dirty="0" err="1">
                <a:latin typeface="+mn-lt"/>
              </a:rPr>
              <a:t>cohort</a:t>
            </a:r>
            <a:r>
              <a:rPr lang="de-DE" sz="2000" b="1" dirty="0">
                <a:latin typeface="+mn-lt"/>
              </a:rPr>
              <a:t> </a:t>
            </a:r>
            <a:r>
              <a:rPr lang="de-DE" sz="2000" b="1" dirty="0" err="1">
                <a:latin typeface="+mn-lt"/>
              </a:rPr>
              <a:t>study</a:t>
            </a:r>
            <a:r>
              <a:rPr lang="de-DE" sz="2000" b="1" dirty="0">
                <a:latin typeface="+mn-lt"/>
              </a:rPr>
              <a:t>. </a:t>
            </a:r>
            <a:r>
              <a:rPr lang="de-DE" sz="2000" b="1" dirty="0" smtClean="0">
                <a:latin typeface="+mn-lt"/>
              </a:rPr>
              <a:t/>
            </a:r>
            <a:br>
              <a:rPr lang="de-DE" sz="2000" b="1" dirty="0" smtClean="0">
                <a:latin typeface="+mn-lt"/>
              </a:rPr>
            </a:br>
            <a:r>
              <a:rPr lang="de-DE" sz="2000" dirty="0" smtClean="0">
                <a:latin typeface="+mn-lt"/>
              </a:rPr>
              <a:t>BMJ</a:t>
            </a:r>
            <a:r>
              <a:rPr lang="de-DE" sz="2000" dirty="0">
                <a:latin typeface="+mn-lt"/>
              </a:rPr>
              <a:t>. </a:t>
            </a:r>
            <a:r>
              <a:rPr lang="de-DE" sz="2000" dirty="0" smtClean="0">
                <a:latin typeface="+mn-lt"/>
              </a:rPr>
              <a:t>2018; 360: k341</a:t>
            </a:r>
            <a:r>
              <a:rPr lang="de-DE" sz="2000" dirty="0">
                <a:latin typeface="+mn-lt"/>
              </a:rPr>
              <a:t>.</a:t>
            </a:r>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rotWithShape="1">
          <a:blip r:embed="rId2"/>
          <a:srcRect l="22438" t="18500" r="40812" b="19551"/>
          <a:stretch/>
        </p:blipFill>
        <p:spPr>
          <a:xfrm>
            <a:off x="3791744" y="1412776"/>
            <a:ext cx="4998625" cy="5266323"/>
          </a:xfrm>
          <a:prstGeom prst="rect">
            <a:avLst/>
          </a:prstGeom>
        </p:spPr>
      </p:pic>
      <p:sp>
        <p:nvSpPr>
          <p:cNvPr id="5" name="Textfeld 4"/>
          <p:cNvSpPr txBox="1"/>
          <p:nvPr/>
        </p:nvSpPr>
        <p:spPr>
          <a:xfrm>
            <a:off x="0" y="457508"/>
            <a:ext cx="12192000" cy="523220"/>
          </a:xfrm>
          <a:prstGeom prst="rect">
            <a:avLst/>
          </a:prstGeom>
          <a:solidFill>
            <a:schemeClr val="bg1"/>
          </a:solidFill>
        </p:spPr>
        <p:txBody>
          <a:bodyPr wrap="square" rtlCol="0">
            <a:spAutoFit/>
          </a:bodyPr>
          <a:lstStyle/>
          <a:p>
            <a:pPr algn="ctr"/>
            <a:r>
              <a:rPr lang="de-DE" sz="2800" dirty="0" err="1"/>
              <a:t>antibiotika</a:t>
            </a:r>
            <a:r>
              <a:rPr lang="de-DE" sz="2800" dirty="0"/>
              <a:t> gegen </a:t>
            </a:r>
            <a:r>
              <a:rPr lang="de-DE" sz="2800" dirty="0" err="1" smtClean="0"/>
              <a:t>hwi</a:t>
            </a:r>
            <a:r>
              <a:rPr lang="de-DE" sz="2800" dirty="0" smtClean="0"/>
              <a:t>: </a:t>
            </a:r>
            <a:r>
              <a:rPr lang="de-DE" sz="2800" dirty="0" err="1"/>
              <a:t>risiko</a:t>
            </a:r>
            <a:r>
              <a:rPr lang="de-DE" sz="2800" dirty="0"/>
              <a:t> </a:t>
            </a:r>
            <a:r>
              <a:rPr lang="de-DE" sz="2800" dirty="0" smtClean="0"/>
              <a:t>für </a:t>
            </a:r>
            <a:r>
              <a:rPr lang="de-DE" sz="2800" dirty="0" err="1" smtClean="0"/>
              <a:t>aki</a:t>
            </a:r>
            <a:r>
              <a:rPr lang="de-DE" sz="2800" dirty="0" smtClean="0"/>
              <a:t>, </a:t>
            </a:r>
            <a:r>
              <a:rPr lang="de-DE" sz="2800" dirty="0" err="1" smtClean="0"/>
              <a:t>hyperkalämie</a:t>
            </a:r>
            <a:r>
              <a:rPr lang="de-DE" sz="2800" dirty="0" smtClean="0"/>
              <a:t> oder </a:t>
            </a:r>
            <a:r>
              <a:rPr lang="de-DE" sz="2800" dirty="0" err="1" smtClean="0"/>
              <a:t>tod</a:t>
            </a:r>
            <a:r>
              <a:rPr lang="de-DE" sz="2800" dirty="0" smtClean="0"/>
              <a:t> ?!</a:t>
            </a:r>
            <a:endParaRPr lang="de-DE" sz="2800" dirty="0"/>
          </a:p>
        </p:txBody>
      </p:sp>
    </p:spTree>
    <p:extLst>
      <p:ext uri="{BB962C8B-B14F-4D97-AF65-F5344CB8AC3E}">
        <p14:creationId xmlns:p14="http://schemas.microsoft.com/office/powerpoint/2010/main" val="2566287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60648"/>
            <a:ext cx="10972800" cy="1143000"/>
          </a:xfrm>
        </p:spPr>
        <p:txBody>
          <a:bodyPr/>
          <a:lstStyle/>
          <a:p>
            <a:pPr algn="l"/>
            <a:r>
              <a:rPr lang="de-DE" dirty="0" err="1" smtClean="0"/>
              <a:t>antibiotika</a:t>
            </a:r>
            <a:r>
              <a:rPr lang="de-DE" dirty="0" smtClean="0"/>
              <a:t> ja oder nein  </a:t>
            </a:r>
            <a:endParaRPr lang="de-DE" dirty="0"/>
          </a:p>
        </p:txBody>
      </p:sp>
      <p:sp>
        <p:nvSpPr>
          <p:cNvPr id="3" name="Inhaltsplatzhalter 2"/>
          <p:cNvSpPr>
            <a:spLocks noGrp="1"/>
          </p:cNvSpPr>
          <p:nvPr>
            <p:ph idx="1"/>
          </p:nvPr>
        </p:nvSpPr>
        <p:spPr>
          <a:xfrm>
            <a:off x="609600" y="1556792"/>
            <a:ext cx="6940352" cy="4525963"/>
          </a:xfrm>
        </p:spPr>
        <p:txBody>
          <a:bodyPr/>
          <a:lstStyle/>
          <a:p>
            <a:pPr marL="0" indent="0">
              <a:buNone/>
            </a:pPr>
            <a:r>
              <a:rPr lang="de-DE" sz="2800" dirty="0"/>
              <a:t>k</a:t>
            </a:r>
            <a:r>
              <a:rPr lang="de-DE" sz="2800" dirty="0" smtClean="0"/>
              <a:t>ontroverse </a:t>
            </a:r>
            <a:r>
              <a:rPr lang="de-DE" sz="2800" dirty="0" err="1" smtClean="0"/>
              <a:t>devisen</a:t>
            </a:r>
            <a:r>
              <a:rPr lang="de-DE" sz="2800" dirty="0" smtClean="0"/>
              <a:t>: </a:t>
            </a:r>
          </a:p>
          <a:p>
            <a:r>
              <a:rPr lang="de-DE" sz="2800" dirty="0" smtClean="0"/>
              <a:t>„… es geht nicht um krieg oder frieden sondern um sieg oder </a:t>
            </a:r>
            <a:r>
              <a:rPr lang="de-DE" sz="2800" dirty="0" err="1" smtClean="0"/>
              <a:t>niederlage</a:t>
            </a:r>
            <a:r>
              <a:rPr lang="de-DE" sz="2800" dirty="0" smtClean="0"/>
              <a:t>“ (</a:t>
            </a:r>
            <a:r>
              <a:rPr lang="de-DE" sz="2800" dirty="0" err="1" smtClean="0"/>
              <a:t>oswald</a:t>
            </a:r>
            <a:r>
              <a:rPr lang="de-DE" sz="2800" dirty="0" smtClean="0"/>
              <a:t> </a:t>
            </a:r>
            <a:r>
              <a:rPr lang="de-DE" sz="2800" dirty="0" err="1" smtClean="0"/>
              <a:t>spengler</a:t>
            </a:r>
            <a:r>
              <a:rPr lang="de-DE" sz="2800" dirty="0" smtClean="0"/>
              <a:t>)</a:t>
            </a:r>
          </a:p>
          <a:p>
            <a:r>
              <a:rPr lang="de-DE" sz="2800" dirty="0" smtClean="0"/>
              <a:t>unterscheide militante von zivilen </a:t>
            </a:r>
            <a:r>
              <a:rPr lang="de-DE" sz="2800" dirty="0" err="1" smtClean="0"/>
              <a:t>bakterien</a:t>
            </a:r>
            <a:endParaRPr lang="de-DE" sz="2800" dirty="0" smtClean="0"/>
          </a:p>
          <a:p>
            <a:r>
              <a:rPr lang="de-DE" sz="2800" dirty="0" err="1"/>
              <a:t>n</a:t>
            </a:r>
            <a:r>
              <a:rPr lang="de-DE" sz="2800" dirty="0" err="1" smtClean="0"/>
              <a:t>atuerlicher</a:t>
            </a:r>
            <a:r>
              <a:rPr lang="de-DE" sz="2800" dirty="0" smtClean="0"/>
              <a:t> feind der militanten sind die zivilen </a:t>
            </a:r>
            <a:r>
              <a:rPr lang="de-DE" sz="2800" dirty="0" err="1" smtClean="0"/>
              <a:t>bakterien</a:t>
            </a:r>
            <a:endParaRPr lang="de-DE" sz="2800" dirty="0" smtClean="0"/>
          </a:p>
          <a:p>
            <a:r>
              <a:rPr lang="de-DE" sz="2800" dirty="0" smtClean="0"/>
              <a:t>„… man kann einen krieg nicht gewinnen indem man zivile </a:t>
            </a:r>
            <a:r>
              <a:rPr lang="de-DE" sz="2800" dirty="0" err="1" smtClean="0"/>
              <a:t>geiseln</a:t>
            </a:r>
            <a:r>
              <a:rPr lang="de-DE" sz="2800" dirty="0" smtClean="0"/>
              <a:t> </a:t>
            </a:r>
            <a:r>
              <a:rPr lang="de-DE" sz="2800" dirty="0" err="1" smtClean="0"/>
              <a:t>erschiesst</a:t>
            </a:r>
            <a:r>
              <a:rPr lang="de-DE" sz="2800" dirty="0" smtClean="0"/>
              <a:t>“</a:t>
            </a:r>
            <a:endParaRPr lang="de-DE" sz="2800" dirty="0"/>
          </a:p>
        </p:txBody>
      </p:sp>
      <p:pic>
        <p:nvPicPr>
          <p:cNvPr id="4" name="Grafik 3"/>
          <p:cNvPicPr>
            <a:picLocks noChangeAspect="1"/>
          </p:cNvPicPr>
          <p:nvPr/>
        </p:nvPicPr>
        <p:blipFill rotWithShape="1">
          <a:blip r:embed="rId2"/>
          <a:srcRect l="13907" t="34250" r="49344" b="23750"/>
          <a:stretch/>
        </p:blipFill>
        <p:spPr>
          <a:xfrm>
            <a:off x="7549952" y="3573016"/>
            <a:ext cx="4032448" cy="2880320"/>
          </a:xfrm>
          <a:prstGeom prst="rect">
            <a:avLst/>
          </a:prstGeom>
        </p:spPr>
      </p:pic>
    </p:spTree>
    <p:extLst>
      <p:ext uri="{BB962C8B-B14F-4D97-AF65-F5344CB8AC3E}">
        <p14:creationId xmlns:p14="http://schemas.microsoft.com/office/powerpoint/2010/main" val="3808383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25760"/>
            <a:ext cx="12192000" cy="1143000"/>
          </a:xfrm>
        </p:spPr>
        <p:txBody>
          <a:bodyPr/>
          <a:lstStyle/>
          <a:p>
            <a:r>
              <a:rPr lang="de-DE" sz="2000" dirty="0" err="1"/>
              <a:t>Gágyor</a:t>
            </a:r>
            <a:r>
              <a:rPr lang="de-DE" sz="2000" dirty="0"/>
              <a:t> I, </a:t>
            </a:r>
            <a:r>
              <a:rPr lang="de-DE" sz="2000" dirty="0" err="1"/>
              <a:t>Bleidorn</a:t>
            </a:r>
            <a:r>
              <a:rPr lang="de-DE" sz="2000" dirty="0"/>
              <a:t> J, Kochen MM, </a:t>
            </a:r>
            <a:r>
              <a:rPr lang="de-DE" sz="2000" dirty="0" err="1"/>
              <a:t>Schmiemann</a:t>
            </a:r>
            <a:r>
              <a:rPr lang="de-DE" sz="2000" dirty="0"/>
              <a:t> G, Wegscheider K, Hummers-</a:t>
            </a:r>
            <a:r>
              <a:rPr lang="de-DE" sz="2000" dirty="0" err="1"/>
              <a:t>Pradier</a:t>
            </a:r>
            <a:r>
              <a:rPr lang="de-DE" sz="2000" dirty="0"/>
              <a:t> E. </a:t>
            </a:r>
            <a:r>
              <a:rPr lang="de-DE" sz="2000" dirty="0" smtClean="0"/>
              <a:t/>
            </a:r>
            <a:br>
              <a:rPr lang="de-DE" sz="2000" dirty="0" smtClean="0"/>
            </a:br>
            <a:r>
              <a:rPr lang="de-DE" sz="2000" b="1" dirty="0" smtClean="0"/>
              <a:t>Ibuprofen </a:t>
            </a:r>
            <a:r>
              <a:rPr lang="de-DE" sz="2000" b="1" dirty="0"/>
              <a:t>versus </a:t>
            </a:r>
            <a:r>
              <a:rPr lang="de-DE" sz="2000" b="1" dirty="0" err="1"/>
              <a:t>fosfomycin</a:t>
            </a:r>
            <a:r>
              <a:rPr lang="de-DE" sz="2000" b="1" dirty="0"/>
              <a:t> for </a:t>
            </a:r>
            <a:r>
              <a:rPr lang="de-DE" sz="2000" b="1" dirty="0" err="1"/>
              <a:t>uncomplicated</a:t>
            </a:r>
            <a:r>
              <a:rPr lang="de-DE" sz="2000" b="1" dirty="0"/>
              <a:t> </a:t>
            </a:r>
            <a:r>
              <a:rPr lang="de-DE" sz="2000" b="1" dirty="0" err="1"/>
              <a:t>urinary</a:t>
            </a:r>
            <a:r>
              <a:rPr lang="de-DE" sz="2000" b="1" dirty="0"/>
              <a:t> </a:t>
            </a:r>
            <a:r>
              <a:rPr lang="de-DE" sz="2000" b="1" dirty="0" err="1"/>
              <a:t>tract</a:t>
            </a:r>
            <a:r>
              <a:rPr lang="de-DE" sz="2000" b="1" dirty="0"/>
              <a:t> </a:t>
            </a:r>
            <a:r>
              <a:rPr lang="de-DE" sz="2000" b="1" dirty="0" err="1"/>
              <a:t>infection</a:t>
            </a:r>
            <a:r>
              <a:rPr lang="de-DE" sz="2000" b="1" dirty="0"/>
              <a:t> in </a:t>
            </a:r>
            <a:r>
              <a:rPr lang="de-DE" sz="2000" b="1" dirty="0" err="1"/>
              <a:t>women</a:t>
            </a:r>
            <a:r>
              <a:rPr lang="de-DE" sz="2000" b="1" dirty="0"/>
              <a:t>: </a:t>
            </a:r>
            <a:r>
              <a:rPr lang="de-DE" sz="2000" b="1" dirty="0" err="1"/>
              <a:t>randomised</a:t>
            </a:r>
            <a:r>
              <a:rPr lang="de-DE" sz="2000" b="1" dirty="0"/>
              <a:t> </a:t>
            </a:r>
            <a:r>
              <a:rPr lang="de-DE" sz="2000" b="1" dirty="0" err="1"/>
              <a:t>controlled</a:t>
            </a:r>
            <a:r>
              <a:rPr lang="de-DE" sz="2000" b="1" dirty="0"/>
              <a:t> </a:t>
            </a:r>
            <a:r>
              <a:rPr lang="de-DE" sz="2000" b="1" dirty="0" err="1"/>
              <a:t>trial</a:t>
            </a:r>
            <a:r>
              <a:rPr lang="de-DE" sz="2000" b="1" dirty="0"/>
              <a:t>. </a:t>
            </a:r>
            <a:r>
              <a:rPr lang="de-DE" sz="2000" b="1" dirty="0" smtClean="0"/>
              <a:t/>
            </a:r>
            <a:br>
              <a:rPr lang="de-DE" sz="2000" b="1" dirty="0" smtClean="0"/>
            </a:br>
            <a:r>
              <a:rPr lang="de-DE" sz="2000" dirty="0" smtClean="0"/>
              <a:t>BMJ</a:t>
            </a:r>
            <a:r>
              <a:rPr lang="de-DE" sz="2000" dirty="0"/>
              <a:t>. </a:t>
            </a:r>
            <a:r>
              <a:rPr lang="de-DE" sz="2000" dirty="0" smtClean="0"/>
              <a:t>2015; 351: h6544</a:t>
            </a:r>
            <a:r>
              <a:rPr lang="de-DE" sz="2000" dirty="0"/>
              <a:t>. </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330" y="1484698"/>
            <a:ext cx="7947965" cy="5156484"/>
          </a:xfrm>
          <a:prstGeom prst="rect">
            <a:avLst/>
          </a:prstGeom>
        </p:spPr>
      </p:pic>
      <p:sp>
        <p:nvSpPr>
          <p:cNvPr id="9" name="Textfeld 8"/>
          <p:cNvSpPr txBox="1"/>
          <p:nvPr/>
        </p:nvSpPr>
        <p:spPr>
          <a:xfrm rot="-5400000">
            <a:off x="1107413" y="2472861"/>
            <a:ext cx="2232248" cy="400110"/>
          </a:xfrm>
          <a:prstGeom prst="rect">
            <a:avLst/>
          </a:prstGeom>
          <a:solidFill>
            <a:schemeClr val="bg1"/>
          </a:solidFill>
        </p:spPr>
        <p:txBody>
          <a:bodyPr wrap="square" rtlCol="0">
            <a:spAutoFit/>
          </a:bodyPr>
          <a:lstStyle/>
          <a:p>
            <a:r>
              <a:rPr lang="de-DE" sz="2000" b="1" dirty="0" smtClean="0"/>
              <a:t>Symptom Score</a:t>
            </a:r>
            <a:endParaRPr lang="de-DE" sz="2000" b="1" dirty="0"/>
          </a:p>
        </p:txBody>
      </p:sp>
      <p:sp>
        <p:nvSpPr>
          <p:cNvPr id="3" name="Textfeld 2"/>
          <p:cNvSpPr txBox="1"/>
          <p:nvPr/>
        </p:nvSpPr>
        <p:spPr>
          <a:xfrm>
            <a:off x="0" y="260648"/>
            <a:ext cx="12192000" cy="584775"/>
          </a:xfrm>
          <a:prstGeom prst="rect">
            <a:avLst/>
          </a:prstGeom>
          <a:solidFill>
            <a:schemeClr val="bg1"/>
          </a:solidFill>
        </p:spPr>
        <p:txBody>
          <a:bodyPr wrap="square" rtlCol="0">
            <a:spAutoFit/>
          </a:bodyPr>
          <a:lstStyle/>
          <a:p>
            <a:pPr algn="ctr"/>
            <a:r>
              <a:rPr lang="de-DE" sz="3200" dirty="0" smtClean="0"/>
              <a:t>kein unterschied: </a:t>
            </a:r>
            <a:r>
              <a:rPr lang="de-DE" sz="3200" dirty="0" err="1" smtClean="0"/>
              <a:t>ibuprofen</a:t>
            </a:r>
            <a:r>
              <a:rPr lang="de-DE" sz="3200" dirty="0" smtClean="0"/>
              <a:t> oder </a:t>
            </a:r>
            <a:r>
              <a:rPr lang="de-DE" sz="3200" dirty="0" err="1" smtClean="0"/>
              <a:t>fosfomycin</a:t>
            </a:r>
            <a:endParaRPr lang="de-DE" sz="3200" dirty="0"/>
          </a:p>
        </p:txBody>
      </p:sp>
    </p:spTree>
    <p:extLst>
      <p:ext uri="{BB962C8B-B14F-4D97-AF65-F5344CB8AC3E}">
        <p14:creationId xmlns:p14="http://schemas.microsoft.com/office/powerpoint/2010/main" val="27398812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smtClean="0"/>
              <a:t>4. </a:t>
            </a:r>
            <a:r>
              <a:rPr lang="de-DE" dirty="0" err="1" smtClean="0"/>
              <a:t>komplikationen</a:t>
            </a:r>
            <a:endParaRPr lang="de-DE" dirty="0"/>
          </a:p>
        </p:txBody>
      </p:sp>
      <p:sp>
        <p:nvSpPr>
          <p:cNvPr id="3" name="Inhaltsplatzhalter 2"/>
          <p:cNvSpPr>
            <a:spLocks noGrp="1"/>
          </p:cNvSpPr>
          <p:nvPr>
            <p:ph idx="1"/>
          </p:nvPr>
        </p:nvSpPr>
        <p:spPr>
          <a:xfrm>
            <a:off x="1343472" y="2348880"/>
            <a:ext cx="10238928" cy="3777284"/>
          </a:xfrm>
        </p:spPr>
        <p:txBody>
          <a:bodyPr/>
          <a:lstStyle/>
          <a:p>
            <a:r>
              <a:rPr lang="de-DE" dirty="0"/>
              <a:t>rezidiv</a:t>
            </a:r>
          </a:p>
          <a:p>
            <a:r>
              <a:rPr lang="de-DE" dirty="0" err="1" smtClean="0"/>
              <a:t>pyelonephritis</a:t>
            </a:r>
            <a:endParaRPr lang="de-DE" dirty="0" smtClean="0"/>
          </a:p>
          <a:p>
            <a:r>
              <a:rPr lang="de-DE" dirty="0" err="1" smtClean="0"/>
              <a:t>urosepsis</a:t>
            </a:r>
            <a:endParaRPr lang="de-DE" dirty="0" smtClean="0"/>
          </a:p>
        </p:txBody>
      </p:sp>
    </p:spTree>
    <p:extLst>
      <p:ext uri="{BB962C8B-B14F-4D97-AF65-F5344CB8AC3E}">
        <p14:creationId xmlns:p14="http://schemas.microsoft.com/office/powerpoint/2010/main" val="3832990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lgn="l"/>
            <a:r>
              <a:rPr lang="de-DE" altLang="de-DE" sz="3600" dirty="0" err="1" smtClean="0">
                <a:ea typeface="ＭＳ Ｐゴシック" panose="020B0600070205080204" pitchFamily="34" charset="-128"/>
              </a:rPr>
              <a:t>prophylaxe</a:t>
            </a:r>
            <a:r>
              <a:rPr lang="de-DE" altLang="de-DE" sz="3600" dirty="0" smtClean="0">
                <a:ea typeface="ＭＳ Ｐゴシック" panose="020B0600070205080204" pitchFamily="34" charset="-128"/>
              </a:rPr>
              <a:t> rezidivierender </a:t>
            </a:r>
            <a:r>
              <a:rPr lang="de-DE" altLang="de-DE" sz="3600" dirty="0" err="1" smtClean="0">
                <a:ea typeface="ＭＳ Ｐゴシック" panose="020B0600070205080204" pitchFamily="34" charset="-128"/>
              </a:rPr>
              <a:t>harnwegsinfekte</a:t>
            </a:r>
            <a:r>
              <a:rPr lang="de-DE" altLang="de-DE" sz="3600" dirty="0" smtClean="0">
                <a:ea typeface="ＭＳ Ｐゴシック" panose="020B0600070205080204" pitchFamily="34" charset="-128"/>
              </a:rPr>
              <a:t> (&gt; 3/ </a:t>
            </a:r>
            <a:r>
              <a:rPr lang="de-DE" altLang="de-DE" sz="3600" dirty="0" err="1" smtClean="0">
                <a:ea typeface="ＭＳ Ｐゴシック" panose="020B0600070205080204" pitchFamily="34" charset="-128"/>
              </a:rPr>
              <a:t>jahr</a:t>
            </a:r>
            <a:r>
              <a:rPr lang="de-DE" altLang="de-DE" sz="3600" dirty="0" smtClean="0">
                <a:ea typeface="ＭＳ Ｐゴシック" panose="020B0600070205080204" pitchFamily="34" charset="-128"/>
              </a:rPr>
              <a:t>)</a:t>
            </a:r>
          </a:p>
        </p:txBody>
      </p:sp>
      <p:sp>
        <p:nvSpPr>
          <p:cNvPr id="46083" name="Content Placeholder 2"/>
          <p:cNvSpPr>
            <a:spLocks noGrp="1"/>
          </p:cNvSpPr>
          <p:nvPr>
            <p:ph idx="1"/>
          </p:nvPr>
        </p:nvSpPr>
        <p:spPr>
          <a:xfrm>
            <a:off x="609600" y="1417638"/>
            <a:ext cx="10972800" cy="4233069"/>
          </a:xfrm>
        </p:spPr>
        <p:txBody>
          <a:bodyPr/>
          <a:lstStyle/>
          <a:p>
            <a:pPr>
              <a:buFontTx/>
              <a:buNone/>
            </a:pPr>
            <a:endParaRPr lang="de-DE" altLang="de-DE" sz="2400" dirty="0" smtClean="0">
              <a:ea typeface="ＭＳ Ｐゴシック" panose="020B0600070205080204" pitchFamily="34" charset="-128"/>
            </a:endParaRPr>
          </a:p>
          <a:p>
            <a:r>
              <a:rPr lang="de-DE" altLang="de-DE" sz="2400" dirty="0" smtClean="0">
                <a:ea typeface="ＭＳ Ｐゴシック" panose="020B0600070205080204" pitchFamily="34" charset="-128"/>
              </a:rPr>
              <a:t>betrifft ca. 25% aller </a:t>
            </a:r>
            <a:r>
              <a:rPr lang="de-DE" altLang="de-DE" sz="2400" dirty="0" err="1" smtClean="0">
                <a:ea typeface="ＭＳ Ｐゴシック" panose="020B0600070205080204" pitchFamily="34" charset="-128"/>
              </a:rPr>
              <a:t>frauen</a:t>
            </a:r>
            <a:r>
              <a:rPr lang="de-DE" altLang="de-DE" sz="2400" dirty="0" smtClean="0">
                <a:ea typeface="ＭＳ Ｐゴシック" panose="020B0600070205080204" pitchFamily="34" charset="-128"/>
              </a:rPr>
              <a:t> </a:t>
            </a:r>
          </a:p>
          <a:p>
            <a:r>
              <a:rPr lang="de-DE" altLang="de-DE" sz="2400" dirty="0" err="1" smtClean="0">
                <a:ea typeface="ＭＳ Ｐゴシック" panose="020B0600070205080204" pitchFamily="34" charset="-128"/>
              </a:rPr>
              <a:t>beseitigung</a:t>
            </a:r>
            <a:r>
              <a:rPr lang="de-DE" altLang="de-DE" sz="2400" dirty="0" smtClean="0">
                <a:ea typeface="ＭＳ Ｐゴシック" panose="020B0600070205080204" pitchFamily="34" charset="-128"/>
              </a:rPr>
              <a:t> prädisponierender </a:t>
            </a:r>
            <a:r>
              <a:rPr lang="de-DE" altLang="de-DE" sz="2400" dirty="0" err="1" smtClean="0">
                <a:ea typeface="ＭＳ Ｐゴシック" panose="020B0600070205080204" pitchFamily="34" charset="-128"/>
              </a:rPr>
              <a:t>faktoren</a:t>
            </a:r>
            <a:r>
              <a:rPr lang="de-DE" altLang="de-DE" sz="2400" dirty="0" smtClean="0">
                <a:ea typeface="ＭＳ Ｐゴシック" panose="020B0600070205080204" pitchFamily="34" charset="-128"/>
              </a:rPr>
              <a:t> </a:t>
            </a:r>
          </a:p>
          <a:p>
            <a:r>
              <a:rPr lang="de-DE" altLang="de-DE" sz="2400" dirty="0" smtClean="0">
                <a:ea typeface="ＭＳ Ｐゴシック" panose="020B0600070205080204" pitchFamily="34" charset="-128"/>
              </a:rPr>
              <a:t>viel trinken/ blase häufig und vollständig entleeren </a:t>
            </a:r>
          </a:p>
          <a:p>
            <a:r>
              <a:rPr lang="de-DE" altLang="de-DE" sz="2400" dirty="0" err="1" smtClean="0">
                <a:ea typeface="ＭＳ Ｐゴシック" panose="020B0600070205080204" pitchFamily="34" charset="-128"/>
              </a:rPr>
              <a:t>miktion</a:t>
            </a:r>
            <a:r>
              <a:rPr lang="de-DE" altLang="de-DE" sz="2400" dirty="0" smtClean="0">
                <a:ea typeface="ＭＳ Ｐゴシック" panose="020B0600070205080204" pitchFamily="34" charset="-128"/>
              </a:rPr>
              <a:t> nach </a:t>
            </a:r>
            <a:r>
              <a:rPr lang="de-DE" altLang="de-DE" sz="2400" dirty="0" err="1" smtClean="0">
                <a:ea typeface="ＭＳ Ｐゴシック" panose="020B0600070205080204" pitchFamily="34" charset="-128"/>
              </a:rPr>
              <a:t>geschlechtsverkehr</a:t>
            </a:r>
            <a:r>
              <a:rPr lang="de-DE" altLang="de-DE" sz="2400" dirty="0" smtClean="0">
                <a:ea typeface="ＭＳ Ｐゴシック" panose="020B0600070205080204" pitchFamily="34" charset="-128"/>
              </a:rPr>
              <a:t> </a:t>
            </a:r>
          </a:p>
          <a:p>
            <a:r>
              <a:rPr lang="de-DE" altLang="de-DE" sz="2400" dirty="0" smtClean="0">
                <a:ea typeface="ＭＳ Ｐゴシック" panose="020B0600070205080204" pitchFamily="34" charset="-128"/>
              </a:rPr>
              <a:t>postmenopausal lokale </a:t>
            </a:r>
            <a:r>
              <a:rPr lang="de-DE" altLang="de-DE" sz="2400" dirty="0" err="1" smtClean="0">
                <a:ea typeface="ＭＳ Ｐゴシック" panose="020B0600070205080204" pitchFamily="34" charset="-128"/>
              </a:rPr>
              <a:t>östrogentherapie</a:t>
            </a:r>
            <a:r>
              <a:rPr lang="de-DE" altLang="de-DE" sz="2400" dirty="0" smtClean="0">
                <a:ea typeface="ＭＳ Ｐゴシック" panose="020B0600070205080204" pitchFamily="34" charset="-128"/>
              </a:rPr>
              <a:t> (sehr evident) </a:t>
            </a:r>
          </a:p>
          <a:p>
            <a:r>
              <a:rPr lang="de-DE" altLang="de-DE" sz="2400" dirty="0" err="1" smtClean="0">
                <a:ea typeface="ＭＳ Ｐゴシック" panose="020B0600070205080204" pitchFamily="34" charset="-128"/>
              </a:rPr>
              <a:t>prophylaxe</a:t>
            </a:r>
            <a:r>
              <a:rPr lang="de-DE" altLang="de-DE" sz="2400" dirty="0" smtClean="0">
                <a:ea typeface="ＭＳ Ｐゴシック" panose="020B0600070205080204" pitchFamily="34" charset="-128"/>
              </a:rPr>
              <a:t> </a:t>
            </a:r>
            <a:r>
              <a:rPr lang="de-DE" altLang="de-DE" sz="2400" dirty="0" err="1" smtClean="0">
                <a:ea typeface="ＭＳ Ｐゴシック" panose="020B0600070205080204" pitchFamily="34" charset="-128"/>
              </a:rPr>
              <a:t>z.b.</a:t>
            </a:r>
            <a:r>
              <a:rPr lang="de-DE" altLang="de-DE" sz="2400" dirty="0" smtClean="0">
                <a:ea typeface="ＭＳ Ｐゴシック" panose="020B0600070205080204" pitchFamily="34" charset="-128"/>
              </a:rPr>
              <a:t> </a:t>
            </a:r>
            <a:r>
              <a:rPr lang="de-DE" altLang="de-DE" sz="2400" dirty="0" err="1" smtClean="0">
                <a:ea typeface="ＭＳ Ｐゴシック" panose="020B0600070205080204" pitchFamily="34" charset="-128"/>
              </a:rPr>
              <a:t>nitrofurantoin</a:t>
            </a:r>
            <a:r>
              <a:rPr lang="de-DE" altLang="de-DE" sz="2400" dirty="0" smtClean="0">
                <a:ea typeface="ＭＳ Ｐゴシック" panose="020B0600070205080204" pitchFamily="34" charset="-128"/>
              </a:rPr>
              <a:t> 1 x 50 mg/d oder </a:t>
            </a:r>
            <a:r>
              <a:rPr lang="de-DE" altLang="de-DE" sz="2400" dirty="0" err="1" smtClean="0">
                <a:ea typeface="ＭＳ Ｐゴシック" panose="020B0600070205080204" pitchFamily="34" charset="-128"/>
              </a:rPr>
              <a:t>postkoital</a:t>
            </a:r>
            <a:r>
              <a:rPr lang="de-DE" altLang="de-DE" sz="2400" dirty="0" smtClean="0">
                <a:ea typeface="ＭＳ Ｐゴシック" panose="020B0600070205080204" pitchFamily="34" charset="-128"/>
              </a:rPr>
              <a:t> oder „stand </a:t>
            </a:r>
            <a:r>
              <a:rPr lang="de-DE" altLang="de-DE" sz="2400" dirty="0" err="1" smtClean="0">
                <a:ea typeface="ＭＳ Ｐゴシック" panose="020B0600070205080204" pitchFamily="34" charset="-128"/>
              </a:rPr>
              <a:t>by</a:t>
            </a:r>
            <a:r>
              <a:rPr lang="de-DE" altLang="de-DE" sz="2400" dirty="0" smtClean="0">
                <a:ea typeface="ＭＳ Ｐゴシック" panose="020B0600070205080204" pitchFamily="34" charset="-128"/>
              </a:rPr>
              <a:t>“ </a:t>
            </a:r>
          </a:p>
          <a:p>
            <a:r>
              <a:rPr lang="de-DE" altLang="de-DE" sz="2400" dirty="0">
                <a:ea typeface="ＭＳ Ｐゴシック" panose="020B0600070205080204" pitchFamily="34" charset="-128"/>
              </a:rPr>
              <a:t>impfen/ </a:t>
            </a:r>
            <a:r>
              <a:rPr lang="de-DE" altLang="de-DE" sz="2400" dirty="0" err="1">
                <a:ea typeface="ＭＳ Ｐゴシック" panose="020B0600070205080204" pitchFamily="34" charset="-128"/>
              </a:rPr>
              <a:t>preiselbeersaft</a:t>
            </a:r>
            <a:r>
              <a:rPr lang="de-DE" altLang="de-DE" sz="2400" dirty="0">
                <a:ea typeface="ＭＳ Ｐゴシック" panose="020B0600070205080204" pitchFamily="34" charset="-128"/>
              </a:rPr>
              <a:t>/ </a:t>
            </a:r>
            <a:r>
              <a:rPr lang="de-DE" altLang="de-DE" sz="2400" dirty="0" err="1">
                <a:ea typeface="ＭＳ Ｐゴシック" panose="020B0600070205080204" pitchFamily="34" charset="-128"/>
              </a:rPr>
              <a:t>cranberry</a:t>
            </a:r>
            <a:r>
              <a:rPr lang="de-DE" altLang="de-DE" sz="2400" dirty="0">
                <a:ea typeface="ＭＳ Ｐゴシック" panose="020B0600070205080204" pitchFamily="34" charset="-128"/>
              </a:rPr>
              <a:t>/ </a:t>
            </a:r>
            <a:r>
              <a:rPr lang="de-DE" altLang="de-DE" sz="2400" dirty="0" err="1">
                <a:ea typeface="ＭＳ Ｐゴシック" panose="020B0600070205080204" pitchFamily="34" charset="-128"/>
              </a:rPr>
              <a:t>methionin</a:t>
            </a:r>
            <a:r>
              <a:rPr lang="de-DE" altLang="de-DE" sz="2400" dirty="0">
                <a:ea typeface="ＭＳ Ｐゴシック" panose="020B0600070205080204" pitchFamily="34" charset="-128"/>
              </a:rPr>
              <a:t>/ d-</a:t>
            </a:r>
            <a:r>
              <a:rPr lang="de-DE" altLang="de-DE" sz="2400" dirty="0" err="1">
                <a:ea typeface="ＭＳ Ｐゴシック" panose="020B0600070205080204" pitchFamily="34" charset="-128"/>
              </a:rPr>
              <a:t>mannose</a:t>
            </a:r>
            <a:r>
              <a:rPr lang="de-DE" altLang="de-DE" sz="2400" dirty="0">
                <a:ea typeface="ＭＳ Ｐゴシック" panose="020B0600070205080204" pitchFamily="34" charset="-128"/>
              </a:rPr>
              <a:t> (</a:t>
            </a:r>
            <a:r>
              <a:rPr lang="de-DE" altLang="de-DE" sz="2400" dirty="0" err="1">
                <a:ea typeface="ＭＳ Ｐゴシック" panose="020B0600070205080204" pitchFamily="34" charset="-128"/>
              </a:rPr>
              <a:t>evidenz</a:t>
            </a:r>
            <a:r>
              <a:rPr lang="de-DE" altLang="de-DE" sz="2400" dirty="0">
                <a:ea typeface="ＭＳ Ｐゴシック" panose="020B0600070205080204" pitchFamily="34" charset="-128"/>
              </a:rPr>
              <a:t> fraglich) </a:t>
            </a:r>
          </a:p>
          <a:p>
            <a:endParaRPr lang="de-DE" altLang="de-DE" sz="2400" dirty="0" smtClean="0">
              <a:ea typeface="ＭＳ Ｐゴシック" panose="020B0600070205080204" pitchFamily="34" charset="-128"/>
            </a:endParaRPr>
          </a:p>
          <a:p>
            <a:endParaRPr lang="de-DE" altLang="de-DE" sz="2400" dirty="0" smtClean="0">
              <a:ea typeface="ＭＳ Ｐゴシック" panose="020B0600070205080204" pitchFamily="34" charset="-128"/>
            </a:endParaRPr>
          </a:p>
          <a:p>
            <a:endParaRPr lang="de-DE" altLang="de-DE" sz="2400" dirty="0" smtClean="0">
              <a:ea typeface="ＭＳ Ｐゴシック" panose="020B0600070205080204" pitchFamily="34" charset="-128"/>
            </a:endParaRPr>
          </a:p>
          <a:p>
            <a:endParaRPr lang="de-DE" altLang="de-DE" sz="2400" dirty="0" smtClean="0">
              <a:ea typeface="ＭＳ Ｐゴシック" panose="020B0600070205080204" pitchFamily="34" charset="-128"/>
            </a:endParaRPr>
          </a:p>
          <a:p>
            <a:endParaRPr lang="de-DE" altLang="de-DE" sz="2400" dirty="0" smtClean="0">
              <a:ea typeface="ＭＳ Ｐゴシック" panose="020B0600070205080204" pitchFamily="34" charset="-128"/>
            </a:endParaRPr>
          </a:p>
          <a:p>
            <a:endParaRPr lang="de-DE" altLang="de-DE" sz="2400" dirty="0" smtClean="0">
              <a:ea typeface="ＭＳ Ｐゴシック" panose="020B0600070205080204" pitchFamily="34" charset="-128"/>
            </a:endParaRPr>
          </a:p>
          <a:p>
            <a:endParaRPr lang="de-DE" altLang="de-DE" sz="2400" dirty="0" smtClean="0">
              <a:ea typeface="ＭＳ Ｐゴシック" panose="020B0600070205080204" pitchFamily="34" charset="-128"/>
            </a:endParaRPr>
          </a:p>
          <a:p>
            <a:endParaRPr lang="de-DE" altLang="de-DE" sz="2400" dirty="0" smtClean="0">
              <a:ea typeface="ＭＳ Ｐゴシック" panose="020B0600070205080204" pitchFamily="34" charset="-128"/>
            </a:endParaRPr>
          </a:p>
          <a:p>
            <a:endParaRPr lang="de-DE" altLang="de-DE" sz="2400" dirty="0">
              <a:ea typeface="ＭＳ Ｐゴシック" panose="020B0600070205080204" pitchFamily="34" charset="-128"/>
            </a:endParaRPr>
          </a:p>
        </p:txBody>
      </p:sp>
    </p:spTree>
    <p:extLst>
      <p:ext uri="{BB962C8B-B14F-4D97-AF65-F5344CB8AC3E}">
        <p14:creationId xmlns:p14="http://schemas.microsoft.com/office/powerpoint/2010/main" val="1326837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rotWithShape="1">
          <a:blip r:embed="rId2"/>
          <a:srcRect l="10626" t="8000" r="9970" b="9051"/>
          <a:stretch/>
        </p:blipFill>
        <p:spPr>
          <a:xfrm>
            <a:off x="1127448" y="176626"/>
            <a:ext cx="10164982" cy="6636750"/>
          </a:xfrm>
          <a:prstGeom prst="rect">
            <a:avLst/>
          </a:prstGeom>
        </p:spPr>
      </p:pic>
      <p:cxnSp>
        <p:nvCxnSpPr>
          <p:cNvPr id="6" name="Gerader Verbinder 5"/>
          <p:cNvCxnSpPr/>
          <p:nvPr/>
        </p:nvCxnSpPr>
        <p:spPr>
          <a:xfrm>
            <a:off x="5735960" y="3501008"/>
            <a:ext cx="25202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Gerader Verbinder 6"/>
          <p:cNvCxnSpPr/>
          <p:nvPr/>
        </p:nvCxnSpPr>
        <p:spPr>
          <a:xfrm>
            <a:off x="8184232" y="5373216"/>
            <a:ext cx="201622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Pfeil nach rechts 7"/>
          <p:cNvSpPr/>
          <p:nvPr/>
        </p:nvSpPr>
        <p:spPr>
          <a:xfrm>
            <a:off x="612000" y="2952000"/>
            <a:ext cx="805880" cy="21602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74346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344" y="274638"/>
            <a:ext cx="11665296" cy="1143000"/>
          </a:xfrm>
        </p:spPr>
        <p:txBody>
          <a:bodyPr/>
          <a:lstStyle/>
          <a:p>
            <a:r>
              <a:rPr lang="de-DE" dirty="0" err="1"/>
              <a:t>s</a:t>
            </a:r>
            <a:r>
              <a:rPr lang="de-DE" dirty="0" err="1" smtClean="0"/>
              <a:t>epsis</a:t>
            </a:r>
            <a:r>
              <a:rPr lang="de-DE" dirty="0" smtClean="0"/>
              <a:t> ≠ </a:t>
            </a:r>
            <a:r>
              <a:rPr lang="de-DE" dirty="0" err="1" smtClean="0"/>
              <a:t>sirs</a:t>
            </a:r>
            <a:r>
              <a:rPr lang="de-DE" dirty="0" smtClean="0"/>
              <a:t> + </a:t>
            </a:r>
            <a:r>
              <a:rPr lang="de-DE" dirty="0" err="1" smtClean="0"/>
              <a:t>bakteriaemie</a:t>
            </a:r>
            <a:endParaRPr lang="de-DE" dirty="0"/>
          </a:p>
        </p:txBody>
      </p:sp>
      <p:pic>
        <p:nvPicPr>
          <p:cNvPr id="4" name="Inhaltsplatzhalter 3"/>
          <p:cNvPicPr>
            <a:picLocks noGrp="1" noChangeAspect="1"/>
          </p:cNvPicPr>
          <p:nvPr>
            <p:ph idx="1"/>
          </p:nvPr>
        </p:nvPicPr>
        <p:blipFill rotWithShape="1">
          <a:blip r:embed="rId2"/>
          <a:srcRect l="22157" t="19724" r="8236" b="19818"/>
          <a:stretch/>
        </p:blipFill>
        <p:spPr>
          <a:xfrm>
            <a:off x="1622701" y="1492407"/>
            <a:ext cx="9801891" cy="5320969"/>
          </a:xfrm>
          <a:prstGeom prst="rect">
            <a:avLst/>
          </a:prstGeom>
        </p:spPr>
      </p:pic>
      <p:sp>
        <p:nvSpPr>
          <p:cNvPr id="5" name="Textfeld 4"/>
          <p:cNvSpPr txBox="1"/>
          <p:nvPr/>
        </p:nvSpPr>
        <p:spPr>
          <a:xfrm>
            <a:off x="5220000" y="5688000"/>
            <a:ext cx="360040" cy="369332"/>
          </a:xfrm>
          <a:prstGeom prst="rect">
            <a:avLst/>
          </a:prstGeom>
          <a:noFill/>
        </p:spPr>
        <p:txBody>
          <a:bodyPr wrap="square" rtlCol="0">
            <a:spAutoFit/>
          </a:bodyPr>
          <a:lstStyle/>
          <a:p>
            <a:r>
              <a:rPr lang="de-DE" dirty="0" smtClean="0"/>
              <a:t>≤</a:t>
            </a:r>
            <a:endParaRPr lang="de-DE" dirty="0"/>
          </a:p>
        </p:txBody>
      </p:sp>
      <p:sp>
        <p:nvSpPr>
          <p:cNvPr id="7" name="Textfeld 6"/>
          <p:cNvSpPr txBox="1"/>
          <p:nvPr/>
        </p:nvSpPr>
        <p:spPr>
          <a:xfrm>
            <a:off x="7248128" y="1268760"/>
            <a:ext cx="864096" cy="504056"/>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2925045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rotWithShape="1">
          <a:blip r:embed="rId2"/>
          <a:srcRect l="6688" t="11151" r="15875" b="6951"/>
          <a:stretch/>
        </p:blipFill>
        <p:spPr>
          <a:xfrm>
            <a:off x="1314801" y="-2"/>
            <a:ext cx="10284919" cy="6798384"/>
          </a:xfrm>
          <a:prstGeom prst="rect">
            <a:avLst/>
          </a:prstGeom>
        </p:spPr>
      </p:pic>
      <p:sp>
        <p:nvSpPr>
          <p:cNvPr id="5" name="Textfeld 4"/>
          <p:cNvSpPr txBox="1"/>
          <p:nvPr/>
        </p:nvSpPr>
        <p:spPr>
          <a:xfrm>
            <a:off x="5663952" y="2636912"/>
            <a:ext cx="1872208" cy="369332"/>
          </a:xfrm>
          <a:prstGeom prst="rect">
            <a:avLst/>
          </a:prstGeom>
          <a:noFill/>
        </p:spPr>
        <p:txBody>
          <a:bodyPr wrap="square" rtlCol="0">
            <a:spAutoFit/>
          </a:bodyPr>
          <a:lstStyle/>
          <a:p>
            <a:pPr algn="ctr"/>
            <a:r>
              <a:rPr lang="de-DE" dirty="0" err="1" smtClean="0">
                <a:solidFill>
                  <a:srgbClr val="FF0000"/>
                </a:solidFill>
              </a:rPr>
              <a:t>po</a:t>
            </a:r>
            <a:r>
              <a:rPr lang="de-DE" dirty="0" smtClean="0">
                <a:solidFill>
                  <a:srgbClr val="FF0000"/>
                </a:solidFill>
              </a:rPr>
              <a:t> oder iv ?</a:t>
            </a:r>
            <a:endParaRPr lang="de-DE" dirty="0">
              <a:solidFill>
                <a:srgbClr val="FF0000"/>
              </a:solidFill>
            </a:endParaRPr>
          </a:p>
        </p:txBody>
      </p:sp>
      <p:sp>
        <p:nvSpPr>
          <p:cNvPr id="6" name="Textfeld 5"/>
          <p:cNvSpPr txBox="1"/>
          <p:nvPr/>
        </p:nvSpPr>
        <p:spPr>
          <a:xfrm>
            <a:off x="10128448" y="2123564"/>
            <a:ext cx="1944216" cy="369332"/>
          </a:xfrm>
          <a:prstGeom prst="rect">
            <a:avLst/>
          </a:prstGeom>
          <a:noFill/>
        </p:spPr>
        <p:txBody>
          <a:bodyPr wrap="square" rtlCol="0">
            <a:spAutoFit/>
          </a:bodyPr>
          <a:lstStyle/>
          <a:p>
            <a:r>
              <a:rPr lang="de-DE" dirty="0" smtClean="0"/>
              <a:t>&lt;= </a:t>
            </a:r>
            <a:r>
              <a:rPr lang="de-DE" dirty="0" err="1" smtClean="0"/>
              <a:t>krankenhaus</a:t>
            </a:r>
            <a:endParaRPr lang="de-DE" dirty="0"/>
          </a:p>
        </p:txBody>
      </p:sp>
    </p:spTree>
    <p:extLst>
      <p:ext uri="{BB962C8B-B14F-4D97-AF65-F5344CB8AC3E}">
        <p14:creationId xmlns:p14="http://schemas.microsoft.com/office/powerpoint/2010/main" val="3329495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19336" y="73069"/>
            <a:ext cx="12072664" cy="8279190"/>
          </a:xfrm>
          <a:prstGeom prst="rect">
            <a:avLst/>
          </a:prstGeom>
          <a:noFill/>
        </p:spPr>
        <p:txBody>
          <a:bodyPr wrap="square" rtlCol="0">
            <a:spAutoFit/>
          </a:bodyPr>
          <a:lstStyle/>
          <a:p>
            <a:r>
              <a:rPr lang="de-DE" sz="3600" dirty="0" smtClean="0"/>
              <a:t>61 jährige mit </a:t>
            </a:r>
            <a:r>
              <a:rPr lang="de-DE" sz="3600" dirty="0" err="1" smtClean="0"/>
              <a:t>urosepsis</a:t>
            </a:r>
            <a:r>
              <a:rPr lang="de-DE" sz="3200" dirty="0" smtClean="0"/>
              <a:t> </a:t>
            </a:r>
          </a:p>
          <a:p>
            <a:endParaRPr lang="de-DE" sz="2400" dirty="0" smtClean="0"/>
          </a:p>
          <a:p>
            <a:endParaRPr lang="de-DE" sz="2400" dirty="0" smtClean="0"/>
          </a:p>
          <a:p>
            <a:endParaRPr lang="de-DE" sz="2400" dirty="0" smtClean="0"/>
          </a:p>
          <a:p>
            <a:pPr marL="342900" indent="-342900">
              <a:buFont typeface="Symbol" panose="05050102010706020507" pitchFamily="18" charset="2"/>
              <a:buChar char="Þ"/>
            </a:pPr>
            <a:r>
              <a:rPr lang="de-DE" sz="2000" dirty="0"/>
              <a:t>228 kg (BMI = 80 kg/m2</a:t>
            </a:r>
            <a:r>
              <a:rPr lang="de-DE" sz="2000" dirty="0" smtClean="0"/>
              <a:t>)</a:t>
            </a:r>
          </a:p>
          <a:p>
            <a:pPr marL="342900" indent="-342900">
              <a:buFont typeface="Symbol" panose="05050102010706020507" pitchFamily="18" charset="2"/>
              <a:buChar char="Þ"/>
            </a:pPr>
            <a:r>
              <a:rPr lang="de-DE" sz="2000" dirty="0" err="1"/>
              <a:t>krea</a:t>
            </a:r>
            <a:r>
              <a:rPr lang="de-DE" sz="2000" dirty="0"/>
              <a:t> 298 =&gt; HD</a:t>
            </a:r>
          </a:p>
          <a:p>
            <a:pPr marL="342900" indent="-342900">
              <a:buFont typeface="Symbol" panose="05050102010706020507" pitchFamily="18" charset="2"/>
              <a:buChar char="Þ"/>
            </a:pPr>
            <a:endParaRPr lang="de-DE" sz="2000" dirty="0" smtClean="0"/>
          </a:p>
          <a:p>
            <a:pPr marL="342900" indent="-342900">
              <a:buFont typeface="Symbol" panose="05050102010706020507" pitchFamily="18" charset="2"/>
              <a:buChar char="Þ"/>
            </a:pPr>
            <a:r>
              <a:rPr lang="de-DE" sz="2000" dirty="0" err="1" smtClean="0"/>
              <a:t>levoflox</a:t>
            </a:r>
            <a:r>
              <a:rPr lang="de-DE" sz="2000" dirty="0" smtClean="0"/>
              <a:t> + </a:t>
            </a:r>
            <a:r>
              <a:rPr lang="de-DE" sz="2000" dirty="0" err="1" smtClean="0"/>
              <a:t>cefurox</a:t>
            </a:r>
            <a:r>
              <a:rPr lang="de-DE" sz="2000" dirty="0" smtClean="0"/>
              <a:t> </a:t>
            </a:r>
          </a:p>
          <a:p>
            <a:pPr marL="342900" indent="-342900">
              <a:buFont typeface="Symbol" panose="05050102010706020507" pitchFamily="18" charset="2"/>
              <a:buChar char="Þ"/>
            </a:pPr>
            <a:r>
              <a:rPr lang="de-DE" sz="2000" dirty="0" err="1" smtClean="0"/>
              <a:t>clostridium</a:t>
            </a:r>
            <a:r>
              <a:rPr lang="de-DE" sz="2000" dirty="0" smtClean="0"/>
              <a:t> </a:t>
            </a:r>
            <a:r>
              <a:rPr lang="de-DE" sz="2000" dirty="0" err="1" smtClean="0"/>
              <a:t>difficile</a:t>
            </a:r>
            <a:r>
              <a:rPr lang="de-DE" sz="2000" dirty="0" smtClean="0"/>
              <a:t> </a:t>
            </a:r>
          </a:p>
          <a:p>
            <a:endParaRPr lang="de-DE" sz="2000" dirty="0" smtClean="0"/>
          </a:p>
          <a:p>
            <a:endParaRPr lang="de-DE" sz="2000" dirty="0"/>
          </a:p>
          <a:p>
            <a:endParaRPr lang="de-DE" sz="2000" dirty="0" smtClean="0"/>
          </a:p>
          <a:p>
            <a:endParaRPr lang="de-DE" sz="2000" dirty="0"/>
          </a:p>
          <a:p>
            <a:endParaRPr lang="de-DE" sz="2000" dirty="0" smtClean="0"/>
          </a:p>
          <a:p>
            <a:endParaRPr lang="de-DE" sz="2000" dirty="0"/>
          </a:p>
          <a:p>
            <a:endParaRPr lang="de-DE" sz="2000" dirty="0"/>
          </a:p>
          <a:p>
            <a:endParaRPr lang="de-DE" sz="2000" dirty="0" smtClean="0"/>
          </a:p>
          <a:p>
            <a:endParaRPr lang="de-DE" sz="2000" dirty="0"/>
          </a:p>
          <a:p>
            <a:endParaRPr lang="de-DE" sz="2000" dirty="0" smtClean="0"/>
          </a:p>
          <a:p>
            <a:endParaRPr lang="de-DE" sz="2000" dirty="0"/>
          </a:p>
          <a:p>
            <a:endParaRPr lang="de-DE" sz="2000" dirty="0" smtClean="0"/>
          </a:p>
          <a:p>
            <a:endParaRPr lang="de-DE" sz="2000" dirty="0"/>
          </a:p>
          <a:p>
            <a:endParaRPr lang="de-DE" sz="2000" dirty="0" smtClean="0"/>
          </a:p>
          <a:p>
            <a:endParaRPr lang="de-DE" sz="2000" dirty="0"/>
          </a:p>
          <a:p>
            <a:endParaRPr lang="de-DE" sz="2000" dirty="0" smtClean="0"/>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9051"/>
          <a:stretch/>
        </p:blipFill>
        <p:spPr>
          <a:xfrm>
            <a:off x="4325416" y="1324571"/>
            <a:ext cx="7315200" cy="4989826"/>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416" y="966936"/>
            <a:ext cx="7315200" cy="5486400"/>
          </a:xfrm>
          <a:prstGeom prst="rect">
            <a:avLst/>
          </a:prstGeom>
        </p:spPr>
      </p:pic>
    </p:spTree>
    <p:extLst>
      <p:ext uri="{BB962C8B-B14F-4D97-AF65-F5344CB8AC3E}">
        <p14:creationId xmlns:p14="http://schemas.microsoft.com/office/powerpoint/2010/main" val="331123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09600" y="125760"/>
            <a:ext cx="10972800" cy="1143000"/>
          </a:xfrm>
        </p:spPr>
        <p:txBody>
          <a:bodyPr/>
          <a:lstStyle/>
          <a:p>
            <a:pPr algn="l"/>
            <a:r>
              <a:rPr lang="de-DE" altLang="de-DE" dirty="0" smtClean="0">
                <a:ea typeface="ＭＳ Ｐゴシック" panose="020B0600070205080204" pitchFamily="34" charset="-128"/>
              </a:rPr>
              <a:t>1. formen der </a:t>
            </a:r>
            <a:r>
              <a:rPr lang="de-DE" altLang="de-DE" dirty="0" err="1" smtClean="0">
                <a:ea typeface="ＭＳ Ｐゴシック" panose="020B0600070205080204" pitchFamily="34" charset="-128"/>
              </a:rPr>
              <a:t>harnwegsinfektion</a:t>
            </a:r>
            <a:r>
              <a:rPr lang="de-DE" altLang="de-DE" dirty="0" smtClean="0">
                <a:ea typeface="ＭＳ Ｐゴシック" panose="020B0600070205080204" pitchFamily="34" charset="-128"/>
              </a:rPr>
              <a:t> </a:t>
            </a:r>
          </a:p>
        </p:txBody>
      </p:sp>
      <p:pic>
        <p:nvPicPr>
          <p:cNvPr id="13315"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751" y="1484784"/>
            <a:ext cx="9024761" cy="528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69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rotWithShape="1">
          <a:blip r:embed="rId2"/>
          <a:srcRect l="35562" t="15350" r="34251" b="11150"/>
          <a:stretch/>
        </p:blipFill>
        <p:spPr>
          <a:xfrm rot="5400000">
            <a:off x="3815716" y="-963538"/>
            <a:ext cx="3864419" cy="5880735"/>
          </a:xfrm>
          <a:prstGeom prst="rect">
            <a:avLst/>
          </a:prstGeom>
        </p:spPr>
      </p:pic>
      <p:pic>
        <p:nvPicPr>
          <p:cNvPr id="5" name="Grafik 4"/>
          <p:cNvPicPr>
            <a:picLocks noChangeAspect="1"/>
          </p:cNvPicPr>
          <p:nvPr/>
        </p:nvPicPr>
        <p:blipFill rotWithShape="1">
          <a:blip r:embed="rId3"/>
          <a:srcRect l="32938" t="12201" r="45406" b="14301"/>
          <a:stretch/>
        </p:blipFill>
        <p:spPr>
          <a:xfrm rot="5400000">
            <a:off x="4361843" y="2414923"/>
            <a:ext cx="2772314" cy="5880575"/>
          </a:xfrm>
          <a:prstGeom prst="rect">
            <a:avLst/>
          </a:prstGeom>
        </p:spPr>
      </p:pic>
      <p:sp>
        <p:nvSpPr>
          <p:cNvPr id="6" name="Pfeil nach rechts 5"/>
          <p:cNvSpPr/>
          <p:nvPr/>
        </p:nvSpPr>
        <p:spPr>
          <a:xfrm>
            <a:off x="2567608" y="5805264"/>
            <a:ext cx="360040" cy="1440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Pfeil nach rechts 6"/>
          <p:cNvSpPr/>
          <p:nvPr/>
        </p:nvSpPr>
        <p:spPr>
          <a:xfrm>
            <a:off x="2567608" y="3501008"/>
            <a:ext cx="360040" cy="1440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978456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16632"/>
            <a:ext cx="12192000" cy="1143000"/>
          </a:xfrm>
        </p:spPr>
        <p:txBody>
          <a:bodyPr/>
          <a:lstStyle/>
          <a:p>
            <a:r>
              <a:rPr lang="de-DE" sz="2000" dirty="0" err="1"/>
              <a:t>Grover</a:t>
            </a:r>
            <a:r>
              <a:rPr lang="de-DE" sz="2000" dirty="0"/>
              <a:t> S, </a:t>
            </a:r>
            <a:r>
              <a:rPr lang="de-DE" sz="2000" dirty="0" err="1"/>
              <a:t>Srivastava</a:t>
            </a:r>
            <a:r>
              <a:rPr lang="de-DE" sz="2000" dirty="0"/>
              <a:t> A, Lee R, </a:t>
            </a:r>
            <a:r>
              <a:rPr lang="de-DE" sz="2000" dirty="0" err="1"/>
              <a:t>Tewari</a:t>
            </a:r>
            <a:r>
              <a:rPr lang="de-DE" sz="2000" dirty="0"/>
              <a:t> AK, </a:t>
            </a:r>
            <a:r>
              <a:rPr lang="de-DE" sz="2000" dirty="0" err="1"/>
              <a:t>Te</a:t>
            </a:r>
            <a:r>
              <a:rPr lang="de-DE" sz="2000" dirty="0"/>
              <a:t> AE. </a:t>
            </a:r>
            <a:r>
              <a:rPr lang="de-DE" sz="2000" dirty="0" smtClean="0"/>
              <a:t/>
            </a:r>
            <a:br>
              <a:rPr lang="de-DE" sz="2000" dirty="0" smtClean="0"/>
            </a:br>
            <a:r>
              <a:rPr lang="de-DE" sz="2000" b="1" dirty="0" err="1" smtClean="0"/>
              <a:t>Role</a:t>
            </a:r>
            <a:r>
              <a:rPr lang="de-DE" sz="2000" b="1" dirty="0" smtClean="0"/>
              <a:t> </a:t>
            </a:r>
            <a:r>
              <a:rPr lang="de-DE" sz="2000" b="1" dirty="0"/>
              <a:t>of </a:t>
            </a:r>
            <a:r>
              <a:rPr lang="de-DE" sz="2000" b="1" dirty="0" err="1"/>
              <a:t>inflammation</a:t>
            </a:r>
            <a:r>
              <a:rPr lang="de-DE" sz="2000" b="1" dirty="0"/>
              <a:t> in </a:t>
            </a:r>
            <a:r>
              <a:rPr lang="de-DE" sz="2000" b="1" dirty="0" err="1"/>
              <a:t>bladder</a:t>
            </a:r>
            <a:r>
              <a:rPr lang="de-DE" sz="2000" b="1" dirty="0"/>
              <a:t> </a:t>
            </a:r>
            <a:r>
              <a:rPr lang="de-DE" sz="2000" b="1" dirty="0" err="1"/>
              <a:t>function</a:t>
            </a:r>
            <a:r>
              <a:rPr lang="de-DE" sz="2000" b="1" dirty="0"/>
              <a:t> and </a:t>
            </a:r>
            <a:r>
              <a:rPr lang="de-DE" sz="2000" b="1" u="sng" dirty="0" err="1">
                <a:solidFill>
                  <a:srgbClr val="0070C0"/>
                </a:solidFill>
              </a:rPr>
              <a:t>interstitial</a:t>
            </a:r>
            <a:r>
              <a:rPr lang="de-DE" sz="2000" b="1" u="sng" dirty="0">
                <a:solidFill>
                  <a:srgbClr val="0070C0"/>
                </a:solidFill>
              </a:rPr>
              <a:t> </a:t>
            </a:r>
            <a:r>
              <a:rPr lang="de-DE" sz="2000" b="1" u="sng" dirty="0" err="1" smtClean="0">
                <a:solidFill>
                  <a:srgbClr val="0070C0"/>
                </a:solidFill>
              </a:rPr>
              <a:t>cystitis</a:t>
            </a:r>
            <a:r>
              <a:rPr lang="de-DE" sz="2000" b="1" dirty="0"/>
              <a:t>. </a:t>
            </a:r>
            <a:r>
              <a:rPr lang="de-DE" sz="2000" b="1" dirty="0" smtClean="0"/>
              <a:t/>
            </a:r>
            <a:br>
              <a:rPr lang="de-DE" sz="2000" b="1" dirty="0" smtClean="0"/>
            </a:br>
            <a:r>
              <a:rPr lang="de-DE" sz="2000" i="1" dirty="0" err="1" smtClean="0"/>
              <a:t>Therapeutic</a:t>
            </a:r>
            <a:r>
              <a:rPr lang="de-DE" sz="2000" i="1" dirty="0" smtClean="0"/>
              <a:t> </a:t>
            </a:r>
            <a:r>
              <a:rPr lang="de-DE" sz="2000" i="1" dirty="0"/>
              <a:t>Advances in </a:t>
            </a:r>
            <a:r>
              <a:rPr lang="de-DE" sz="2000" i="1" dirty="0" err="1"/>
              <a:t>Urology</a:t>
            </a:r>
            <a:r>
              <a:rPr lang="de-DE" sz="2000" dirty="0"/>
              <a:t>. 2011</a:t>
            </a:r>
            <a:r>
              <a:rPr lang="de-DE" sz="2000" dirty="0" smtClean="0"/>
              <a:t>; 3: 19-33</a:t>
            </a:r>
            <a:r>
              <a:rPr lang="de-DE" sz="2000" dirty="0"/>
              <a:t>. </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5280" y="1772816"/>
            <a:ext cx="10241280" cy="4882896"/>
          </a:xfrm>
        </p:spPr>
      </p:pic>
      <p:sp>
        <p:nvSpPr>
          <p:cNvPr id="6" name="Textfeld 5"/>
          <p:cNvSpPr txBox="1"/>
          <p:nvPr/>
        </p:nvSpPr>
        <p:spPr>
          <a:xfrm>
            <a:off x="9192344" y="2257127"/>
            <a:ext cx="1368152" cy="307777"/>
          </a:xfrm>
          <a:prstGeom prst="rect">
            <a:avLst/>
          </a:prstGeom>
          <a:solidFill>
            <a:schemeClr val="bg1"/>
          </a:solidFill>
        </p:spPr>
        <p:txBody>
          <a:bodyPr wrap="square" rtlCol="0">
            <a:spAutoFit/>
          </a:bodyPr>
          <a:lstStyle/>
          <a:p>
            <a:r>
              <a:rPr lang="de-DE" sz="1400" dirty="0" smtClean="0"/>
              <a:t>ROS</a:t>
            </a:r>
            <a:endParaRPr lang="de-DE" sz="1400" dirty="0"/>
          </a:p>
        </p:txBody>
      </p:sp>
      <p:sp>
        <p:nvSpPr>
          <p:cNvPr id="3" name="Textfeld 2"/>
          <p:cNvSpPr txBox="1"/>
          <p:nvPr/>
        </p:nvSpPr>
        <p:spPr>
          <a:xfrm>
            <a:off x="0" y="260648"/>
            <a:ext cx="12192000" cy="584775"/>
          </a:xfrm>
          <a:prstGeom prst="rect">
            <a:avLst/>
          </a:prstGeom>
          <a:solidFill>
            <a:schemeClr val="bg1"/>
          </a:solidFill>
        </p:spPr>
        <p:txBody>
          <a:bodyPr wrap="square" rtlCol="0">
            <a:spAutoFit/>
          </a:bodyPr>
          <a:lstStyle/>
          <a:p>
            <a:pPr algn="ctr"/>
            <a:r>
              <a:rPr lang="de-DE" sz="3200" b="1" dirty="0"/>
              <a:t>i</a:t>
            </a:r>
            <a:r>
              <a:rPr lang="de-DE" sz="3200" b="1" dirty="0" smtClean="0"/>
              <a:t>nterstitielle </a:t>
            </a:r>
            <a:r>
              <a:rPr lang="de-DE" sz="3200" b="1" dirty="0" err="1"/>
              <a:t>z</a:t>
            </a:r>
            <a:r>
              <a:rPr lang="de-DE" sz="3200" b="1" dirty="0" err="1" smtClean="0"/>
              <a:t>ystitis</a:t>
            </a:r>
            <a:r>
              <a:rPr lang="de-DE" sz="3200" dirty="0" smtClean="0"/>
              <a:t>: </a:t>
            </a:r>
            <a:r>
              <a:rPr lang="de-DE" sz="2800" dirty="0" smtClean="0"/>
              <a:t>hohe symptomlast, </a:t>
            </a:r>
            <a:r>
              <a:rPr lang="de-DE" sz="2800" dirty="0" err="1" smtClean="0"/>
              <a:t>frustrane</a:t>
            </a:r>
            <a:r>
              <a:rPr lang="de-DE" sz="2800" dirty="0" smtClean="0"/>
              <a:t> </a:t>
            </a:r>
            <a:r>
              <a:rPr lang="de-DE" sz="2800" dirty="0" err="1" smtClean="0"/>
              <a:t>therapie</a:t>
            </a:r>
            <a:r>
              <a:rPr lang="de-DE" sz="2800" dirty="0" smtClean="0"/>
              <a:t>, </a:t>
            </a:r>
            <a:r>
              <a:rPr lang="de-DE" sz="2800" dirty="0" err="1" smtClean="0"/>
              <a:t>fibrose</a:t>
            </a:r>
            <a:endParaRPr lang="de-DE" sz="2800" dirty="0"/>
          </a:p>
        </p:txBody>
      </p:sp>
    </p:spTree>
    <p:extLst>
      <p:ext uri="{BB962C8B-B14F-4D97-AF65-F5344CB8AC3E}">
        <p14:creationId xmlns:p14="http://schemas.microsoft.com/office/powerpoint/2010/main" val="70765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a:t>5</a:t>
            </a:r>
            <a:r>
              <a:rPr lang="de-DE" dirty="0" smtClean="0"/>
              <a:t>. </a:t>
            </a:r>
            <a:r>
              <a:rPr lang="de-DE" dirty="0" err="1" smtClean="0"/>
              <a:t>harnwegsinfekte</a:t>
            </a:r>
            <a:r>
              <a:rPr lang="de-DE" dirty="0" smtClean="0"/>
              <a:t> </a:t>
            </a:r>
            <a:r>
              <a:rPr lang="de-DE" dirty="0" err="1"/>
              <a:t>fazit</a:t>
            </a:r>
            <a:r>
              <a:rPr lang="de-DE" dirty="0" smtClean="0"/>
              <a:t>:</a:t>
            </a:r>
            <a:endParaRPr lang="de-DE" dirty="0"/>
          </a:p>
        </p:txBody>
      </p:sp>
      <p:sp>
        <p:nvSpPr>
          <p:cNvPr id="3" name="Inhaltsplatzhalter 2"/>
          <p:cNvSpPr>
            <a:spLocks noGrp="1"/>
          </p:cNvSpPr>
          <p:nvPr>
            <p:ph idx="1"/>
          </p:nvPr>
        </p:nvSpPr>
        <p:spPr>
          <a:xfrm>
            <a:off x="609600" y="1628800"/>
            <a:ext cx="10972800" cy="4525963"/>
          </a:xfrm>
        </p:spPr>
        <p:txBody>
          <a:bodyPr/>
          <a:lstStyle/>
          <a:p>
            <a:r>
              <a:rPr lang="de-DE" dirty="0"/>
              <a:t>blase </a:t>
            </a:r>
            <a:r>
              <a:rPr lang="de-DE" dirty="0" smtClean="0"/>
              <a:t>leeren </a:t>
            </a:r>
          </a:p>
          <a:p>
            <a:r>
              <a:rPr lang="de-DE" dirty="0"/>
              <a:t>häufig </a:t>
            </a:r>
            <a:r>
              <a:rPr lang="de-DE" dirty="0" err="1"/>
              <a:t>toilette</a:t>
            </a:r>
            <a:r>
              <a:rPr lang="de-DE" dirty="0"/>
              <a:t> </a:t>
            </a:r>
          </a:p>
          <a:p>
            <a:endParaRPr lang="de-DE" dirty="0" smtClean="0"/>
          </a:p>
          <a:p>
            <a:r>
              <a:rPr lang="de-DE" dirty="0"/>
              <a:t>viel </a:t>
            </a:r>
            <a:r>
              <a:rPr lang="de-DE" dirty="0" smtClean="0"/>
              <a:t>trinken</a:t>
            </a:r>
            <a:endParaRPr lang="de-DE" dirty="0"/>
          </a:p>
          <a:p>
            <a:r>
              <a:rPr lang="de-DE" dirty="0" smtClean="0"/>
              <a:t>nachts </a:t>
            </a:r>
            <a:r>
              <a:rPr lang="de-DE" dirty="0" err="1" smtClean="0"/>
              <a:t>wecker</a:t>
            </a:r>
            <a:r>
              <a:rPr lang="de-DE" dirty="0" smtClean="0"/>
              <a:t> stellen</a:t>
            </a:r>
          </a:p>
          <a:p>
            <a:endParaRPr lang="de-DE" dirty="0"/>
          </a:p>
          <a:p>
            <a:r>
              <a:rPr lang="de-DE" dirty="0"/>
              <a:t>w</a:t>
            </a:r>
            <a:r>
              <a:rPr lang="de-DE" dirty="0" smtClean="0"/>
              <a:t>enn </a:t>
            </a:r>
            <a:r>
              <a:rPr lang="de-DE" dirty="0" err="1" smtClean="0"/>
              <a:t>antibiotika</a:t>
            </a:r>
            <a:r>
              <a:rPr lang="de-DE" dirty="0" smtClean="0"/>
              <a:t> dann =&gt; sofort und hoch</a:t>
            </a:r>
          </a:p>
          <a:p>
            <a:r>
              <a:rPr lang="de-DE" dirty="0" err="1" smtClean="0"/>
              <a:t>langzeit</a:t>
            </a:r>
            <a:r>
              <a:rPr lang="de-DE" dirty="0" smtClean="0"/>
              <a:t> </a:t>
            </a:r>
            <a:r>
              <a:rPr lang="de-DE" dirty="0" err="1" smtClean="0"/>
              <a:t>prophylaxen</a:t>
            </a:r>
            <a:r>
              <a:rPr lang="de-DE" dirty="0" smtClean="0"/>
              <a:t> vermeiden </a:t>
            </a:r>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768" y="1268764"/>
            <a:ext cx="2466975" cy="1847850"/>
          </a:xfrm>
          <a:prstGeom prst="rect">
            <a:avLst/>
          </a:prstGeom>
        </p:spPr>
      </p:pic>
      <p:pic>
        <p:nvPicPr>
          <p:cNvPr id="5" name="Grafik 4"/>
          <p:cNvPicPr>
            <a:picLocks noChangeAspect="1"/>
          </p:cNvPicPr>
          <p:nvPr/>
        </p:nvPicPr>
        <p:blipFill>
          <a:blip r:embed="rId3"/>
          <a:stretch>
            <a:fillRect/>
          </a:stretch>
        </p:blipFill>
        <p:spPr>
          <a:xfrm>
            <a:off x="6600057" y="2852937"/>
            <a:ext cx="2263140" cy="1958340"/>
          </a:xfrm>
          <a:prstGeom prst="rect">
            <a:avLst/>
          </a:prstGeom>
          <a:ln>
            <a:solidFill>
              <a:srgbClr val="00B0F0"/>
            </a:solidFill>
          </a:ln>
        </p:spPr>
      </p:pic>
      <p:pic>
        <p:nvPicPr>
          <p:cNvPr id="4" name="Grafik 3"/>
          <p:cNvPicPr>
            <a:picLocks noChangeAspect="1"/>
          </p:cNvPicPr>
          <p:nvPr/>
        </p:nvPicPr>
        <p:blipFill rotWithShape="1">
          <a:blip r:embed="rId4"/>
          <a:srcRect l="68375" t="44752" r="15261" b="28998"/>
          <a:stretch/>
        </p:blipFill>
        <p:spPr>
          <a:xfrm>
            <a:off x="9120335" y="4653134"/>
            <a:ext cx="2016225" cy="2021503"/>
          </a:xfrm>
          <a:prstGeom prst="rect">
            <a:avLst/>
          </a:prstGeom>
        </p:spPr>
      </p:pic>
      <p:sp>
        <p:nvSpPr>
          <p:cNvPr id="7" name="Textfeld 6"/>
          <p:cNvSpPr txBox="1"/>
          <p:nvPr/>
        </p:nvSpPr>
        <p:spPr>
          <a:xfrm>
            <a:off x="11064552" y="5651956"/>
            <a:ext cx="807582" cy="338554"/>
          </a:xfrm>
          <a:prstGeom prst="rect">
            <a:avLst/>
          </a:prstGeom>
          <a:noFill/>
        </p:spPr>
        <p:txBody>
          <a:bodyPr wrap="square" rtlCol="0">
            <a:spAutoFit/>
          </a:bodyPr>
          <a:lstStyle/>
          <a:p>
            <a:r>
              <a:rPr lang="de-DE" sz="1600" dirty="0" err="1" smtClean="0"/>
              <a:t>target</a:t>
            </a:r>
            <a:endParaRPr lang="de-DE" sz="1600" dirty="0"/>
          </a:p>
        </p:txBody>
      </p:sp>
    </p:spTree>
    <p:extLst>
      <p:ext uri="{BB962C8B-B14F-4D97-AF65-F5344CB8AC3E}">
        <p14:creationId xmlns:p14="http://schemas.microsoft.com/office/powerpoint/2010/main" val="539004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smtClean="0"/>
              <a:t>unterschied</a:t>
            </a:r>
            <a:endParaRPr lang="de-DE" dirty="0"/>
          </a:p>
        </p:txBody>
      </p:sp>
      <p:sp>
        <p:nvSpPr>
          <p:cNvPr id="3" name="Inhaltsplatzhalter 2"/>
          <p:cNvSpPr>
            <a:spLocks noGrp="1"/>
          </p:cNvSpPr>
          <p:nvPr>
            <p:ph idx="1"/>
          </p:nvPr>
        </p:nvSpPr>
        <p:spPr>
          <a:xfrm>
            <a:off x="609600" y="1999381"/>
            <a:ext cx="10972800" cy="4525963"/>
          </a:xfrm>
        </p:spPr>
        <p:txBody>
          <a:bodyPr/>
          <a:lstStyle/>
          <a:p>
            <a:r>
              <a:rPr lang="de-DE" dirty="0"/>
              <a:t>a</a:t>
            </a:r>
            <a:r>
              <a:rPr lang="de-DE" dirty="0" smtClean="0"/>
              <a:t>symptomatische </a:t>
            </a:r>
            <a:r>
              <a:rPr lang="de-DE" dirty="0" err="1" smtClean="0"/>
              <a:t>bakteriurie</a:t>
            </a:r>
            <a:endParaRPr lang="de-DE" dirty="0" smtClean="0"/>
          </a:p>
          <a:p>
            <a:r>
              <a:rPr lang="de-DE" dirty="0" err="1" smtClean="0"/>
              <a:t>zystitis</a:t>
            </a:r>
            <a:r>
              <a:rPr lang="de-DE" dirty="0" smtClean="0"/>
              <a:t> (</a:t>
            </a:r>
            <a:r>
              <a:rPr lang="de-DE" dirty="0" err="1" smtClean="0"/>
              <a:t>dd</a:t>
            </a:r>
            <a:r>
              <a:rPr lang="de-DE" dirty="0" smtClean="0"/>
              <a:t> interstitielle </a:t>
            </a:r>
            <a:r>
              <a:rPr lang="de-DE" dirty="0" err="1" smtClean="0"/>
              <a:t>zystits</a:t>
            </a:r>
            <a:r>
              <a:rPr lang="de-DE" dirty="0" smtClean="0"/>
              <a:t>)</a:t>
            </a:r>
          </a:p>
          <a:p>
            <a:r>
              <a:rPr lang="de-DE" dirty="0"/>
              <a:t>u</a:t>
            </a:r>
            <a:r>
              <a:rPr lang="de-DE" dirty="0" smtClean="0"/>
              <a:t>nkomplizierte </a:t>
            </a:r>
            <a:r>
              <a:rPr lang="de-DE" dirty="0" err="1" smtClean="0"/>
              <a:t>harnwegsinfektion</a:t>
            </a:r>
            <a:endParaRPr lang="de-DE" dirty="0" smtClean="0"/>
          </a:p>
          <a:p>
            <a:r>
              <a:rPr lang="de-DE" dirty="0"/>
              <a:t>k</a:t>
            </a:r>
            <a:r>
              <a:rPr lang="de-DE" dirty="0" smtClean="0"/>
              <a:t>omplizierter </a:t>
            </a:r>
            <a:r>
              <a:rPr lang="de-DE" dirty="0" err="1" smtClean="0"/>
              <a:t>harnwegsinfekt</a:t>
            </a:r>
            <a:endParaRPr lang="de-DE" dirty="0" smtClean="0"/>
          </a:p>
          <a:p>
            <a:r>
              <a:rPr lang="de-DE" dirty="0" err="1"/>
              <a:t>p</a:t>
            </a:r>
            <a:r>
              <a:rPr lang="de-DE" dirty="0" err="1" smtClean="0"/>
              <a:t>yelonephritis</a:t>
            </a:r>
            <a:r>
              <a:rPr lang="de-DE" dirty="0" smtClean="0"/>
              <a:t> (=&gt; </a:t>
            </a:r>
            <a:r>
              <a:rPr lang="de-DE" dirty="0" err="1" smtClean="0"/>
              <a:t>urosepsis</a:t>
            </a:r>
            <a:r>
              <a:rPr lang="de-DE" dirty="0" smtClean="0"/>
              <a:t> )</a:t>
            </a:r>
          </a:p>
          <a:p>
            <a:r>
              <a:rPr lang="de-DE" dirty="0"/>
              <a:t>r</a:t>
            </a:r>
            <a:r>
              <a:rPr lang="de-DE" dirty="0" smtClean="0"/>
              <a:t>ezidivierender </a:t>
            </a:r>
            <a:r>
              <a:rPr lang="de-DE" dirty="0" err="1" smtClean="0"/>
              <a:t>harnwegsinfekt</a:t>
            </a:r>
            <a:r>
              <a:rPr lang="de-DE" dirty="0" smtClean="0"/>
              <a:t> (&gt; 3 x in 1 </a:t>
            </a:r>
            <a:r>
              <a:rPr lang="de-DE" dirty="0" err="1" smtClean="0"/>
              <a:t>jahr</a:t>
            </a:r>
            <a:r>
              <a:rPr lang="de-DE" dirty="0" smtClean="0"/>
              <a:t>)</a:t>
            </a:r>
            <a:endParaRPr lang="de-DE" dirty="0"/>
          </a:p>
        </p:txBody>
      </p:sp>
      <p:pic>
        <p:nvPicPr>
          <p:cNvPr id="6" name="Grafik 5"/>
          <p:cNvPicPr>
            <a:picLocks noChangeAspect="1"/>
          </p:cNvPicPr>
          <p:nvPr/>
        </p:nvPicPr>
        <p:blipFill>
          <a:blip r:embed="rId2"/>
          <a:stretch>
            <a:fillRect/>
          </a:stretch>
        </p:blipFill>
        <p:spPr>
          <a:xfrm>
            <a:off x="8875093" y="1700808"/>
            <a:ext cx="2621507" cy="3103133"/>
          </a:xfrm>
          <a:prstGeom prst="rect">
            <a:avLst/>
          </a:prstGeom>
        </p:spPr>
      </p:pic>
    </p:spTree>
    <p:extLst>
      <p:ext uri="{BB962C8B-B14F-4D97-AF65-F5344CB8AC3E}">
        <p14:creationId xmlns:p14="http://schemas.microsoft.com/office/powerpoint/2010/main" val="1661420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10625" t="9051" r="13984" b="13250"/>
          <a:stretch/>
        </p:blipFill>
        <p:spPr>
          <a:xfrm>
            <a:off x="405186" y="596679"/>
            <a:ext cx="9651254" cy="6216697"/>
          </a:xfrm>
          <a:prstGeom prst="rect">
            <a:avLst/>
          </a:prstGeom>
        </p:spPr>
      </p:pic>
      <p:sp>
        <p:nvSpPr>
          <p:cNvPr id="5" name="Textfeld 4"/>
          <p:cNvSpPr txBox="1"/>
          <p:nvPr/>
        </p:nvSpPr>
        <p:spPr>
          <a:xfrm>
            <a:off x="2927648" y="508610"/>
            <a:ext cx="9001000" cy="461665"/>
          </a:xfrm>
          <a:prstGeom prst="rect">
            <a:avLst/>
          </a:prstGeom>
          <a:solidFill>
            <a:schemeClr val="bg1"/>
          </a:solidFill>
        </p:spPr>
        <p:txBody>
          <a:bodyPr wrap="square" rtlCol="0">
            <a:spAutoFit/>
          </a:bodyPr>
          <a:lstStyle/>
          <a:p>
            <a:pPr algn="r"/>
            <a:r>
              <a:rPr lang="de-DE" sz="2400" i="1" dirty="0" err="1"/>
              <a:t>h</a:t>
            </a:r>
            <a:r>
              <a:rPr lang="de-DE" sz="2400" i="1" dirty="0" err="1" smtClean="0"/>
              <a:t>arnwegsinfekt</a:t>
            </a:r>
            <a:r>
              <a:rPr lang="de-DE" sz="2400" i="1" dirty="0" smtClean="0"/>
              <a:t> = </a:t>
            </a:r>
            <a:r>
              <a:rPr lang="de-DE" sz="2400" i="1" dirty="0" err="1" smtClean="0"/>
              <a:t>frauen</a:t>
            </a:r>
            <a:r>
              <a:rPr lang="de-DE" sz="2400" i="1" dirty="0" smtClean="0"/>
              <a:t> </a:t>
            </a:r>
            <a:r>
              <a:rPr lang="de-DE" sz="2400" i="1" dirty="0" err="1"/>
              <a:t>k</a:t>
            </a:r>
            <a:r>
              <a:rPr lang="de-DE" sz="2400" i="1" dirty="0" err="1" smtClean="0"/>
              <a:t>rankheit</a:t>
            </a:r>
            <a:r>
              <a:rPr lang="de-DE" sz="2400" i="1" dirty="0" smtClean="0"/>
              <a:t> ?</a:t>
            </a:r>
            <a:r>
              <a:rPr lang="de-DE" sz="1600" i="1" dirty="0" smtClean="0"/>
              <a:t> </a:t>
            </a:r>
            <a:r>
              <a:rPr lang="de-DE" sz="1600" dirty="0" smtClean="0"/>
              <a:t>		</a:t>
            </a:r>
            <a:r>
              <a:rPr lang="de-DE" sz="1200" dirty="0" smtClean="0"/>
              <a:t>Expert </a:t>
            </a:r>
            <a:r>
              <a:rPr lang="de-DE" sz="1200" dirty="0" err="1"/>
              <a:t>Rev</a:t>
            </a:r>
            <a:r>
              <a:rPr lang="de-DE" sz="1200" dirty="0"/>
              <a:t> </a:t>
            </a:r>
            <a:r>
              <a:rPr lang="de-DE" sz="1200" dirty="0" err="1"/>
              <a:t>Vaccines</a:t>
            </a:r>
            <a:r>
              <a:rPr lang="de-DE" sz="1200" dirty="0"/>
              <a:t>. </a:t>
            </a:r>
            <a:r>
              <a:rPr lang="de-DE" sz="1200" dirty="0" smtClean="0"/>
              <a:t>2012; 11: </a:t>
            </a:r>
            <a:r>
              <a:rPr lang="de-DE" sz="1200" dirty="0"/>
              <a:t>663–676</a:t>
            </a:r>
            <a:endParaRPr lang="de-DE" sz="1600" dirty="0"/>
          </a:p>
        </p:txBody>
      </p:sp>
    </p:spTree>
    <p:extLst>
      <p:ext uri="{BB962C8B-B14F-4D97-AF65-F5344CB8AC3E}">
        <p14:creationId xmlns:p14="http://schemas.microsoft.com/office/powerpoint/2010/main" val="176166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4624"/>
            <a:ext cx="12192000" cy="1143000"/>
          </a:xfrm>
        </p:spPr>
        <p:txBody>
          <a:bodyPr/>
          <a:lstStyle/>
          <a:p>
            <a:r>
              <a:rPr lang="de-DE" sz="2000" dirty="0"/>
              <a:t/>
            </a:r>
            <a:br>
              <a:rPr lang="de-DE" sz="2000" dirty="0"/>
            </a:br>
            <a:r>
              <a:rPr lang="de-DE" sz="2000" dirty="0" smtClean="0"/>
              <a:t>Sudan </a:t>
            </a:r>
            <a:r>
              <a:rPr lang="de-DE" sz="2000" dirty="0"/>
              <a:t>J </a:t>
            </a:r>
            <a:r>
              <a:rPr lang="de-DE" sz="2000" dirty="0" err="1"/>
              <a:t>Paediatr</a:t>
            </a:r>
            <a:r>
              <a:rPr lang="de-DE" sz="2000" dirty="0"/>
              <a:t>. 2015; </a:t>
            </a:r>
            <a:r>
              <a:rPr lang="de-DE" sz="2000" dirty="0" smtClean="0"/>
              <a:t>15: </a:t>
            </a:r>
            <a:r>
              <a:rPr lang="de-DE" sz="2000" dirty="0"/>
              <a:t>27–36. </a:t>
            </a:r>
            <a:br>
              <a:rPr lang="de-DE" sz="2000" dirty="0"/>
            </a:br>
            <a:r>
              <a:rPr lang="de-DE" sz="2400" b="1" dirty="0"/>
              <a:t>The </a:t>
            </a:r>
            <a:r>
              <a:rPr lang="de-DE" sz="2400" b="1" dirty="0" err="1"/>
              <a:t>results</a:t>
            </a:r>
            <a:r>
              <a:rPr lang="de-DE" sz="2400" b="1" dirty="0"/>
              <a:t> of different </a:t>
            </a:r>
            <a:r>
              <a:rPr lang="de-DE" sz="2400" b="1" dirty="0" err="1"/>
              <a:t>diagnostic</a:t>
            </a:r>
            <a:r>
              <a:rPr lang="de-DE" sz="2400" b="1" dirty="0"/>
              <a:t> </a:t>
            </a:r>
            <a:r>
              <a:rPr lang="de-DE" sz="2400" b="1" dirty="0" err="1"/>
              <a:t>imaging</a:t>
            </a:r>
            <a:r>
              <a:rPr lang="de-DE" sz="2400" b="1" dirty="0"/>
              <a:t> </a:t>
            </a:r>
            <a:r>
              <a:rPr lang="de-DE" sz="2400" b="1" dirty="0" err="1"/>
              <a:t>studies</a:t>
            </a:r>
            <a:r>
              <a:rPr lang="de-DE" sz="2400" b="1" dirty="0"/>
              <a:t> </a:t>
            </a:r>
            <a:r>
              <a:rPr lang="de-DE" sz="2400" b="1" dirty="0" err="1"/>
              <a:t>used</a:t>
            </a:r>
            <a:r>
              <a:rPr lang="de-DE" sz="2400" b="1" dirty="0"/>
              <a:t> in </a:t>
            </a:r>
            <a:r>
              <a:rPr lang="de-DE" sz="2400" b="1" dirty="0" err="1"/>
              <a:t>children</a:t>
            </a:r>
            <a:r>
              <a:rPr lang="de-DE" sz="2400" b="1" dirty="0"/>
              <a:t> </a:t>
            </a:r>
            <a:r>
              <a:rPr lang="de-DE" sz="2400" b="1" dirty="0" err="1"/>
              <a:t>with</a:t>
            </a:r>
            <a:r>
              <a:rPr lang="de-DE" sz="2400" b="1" dirty="0"/>
              <a:t> </a:t>
            </a:r>
            <a:r>
              <a:rPr lang="de-DE" sz="2400" b="1" dirty="0" err="1"/>
              <a:t>urinary</a:t>
            </a:r>
            <a:r>
              <a:rPr lang="de-DE" sz="2400" b="1" dirty="0"/>
              <a:t> </a:t>
            </a:r>
            <a:r>
              <a:rPr lang="de-DE" sz="2400" b="1" dirty="0" err="1"/>
              <a:t>tract</a:t>
            </a:r>
            <a:r>
              <a:rPr lang="de-DE" sz="2400" b="1" dirty="0"/>
              <a:t> </a:t>
            </a:r>
            <a:r>
              <a:rPr lang="de-DE" sz="2400" b="1" dirty="0" err="1" smtClean="0"/>
              <a:t>infection</a:t>
            </a:r>
            <a:r>
              <a:rPr lang="de-DE" sz="2400" b="1" dirty="0" smtClean="0"/>
              <a:t>.</a:t>
            </a:r>
            <a:r>
              <a:rPr lang="de-DE" sz="2000" dirty="0" smtClean="0"/>
              <a:t> </a:t>
            </a:r>
            <a:r>
              <a:rPr lang="de-DE" sz="2000" dirty="0"/>
              <a:t/>
            </a:r>
            <a:br>
              <a:rPr lang="de-DE" sz="2000" dirty="0"/>
            </a:br>
            <a:r>
              <a:rPr lang="de-DE" sz="2000" dirty="0" err="1"/>
              <a:t>Majida</a:t>
            </a:r>
            <a:r>
              <a:rPr lang="de-DE" sz="2000" dirty="0"/>
              <a:t> Noori </a:t>
            </a:r>
            <a:r>
              <a:rPr lang="de-DE" sz="2000" dirty="0" err="1" smtClean="0"/>
              <a:t>Nasaif</a:t>
            </a:r>
            <a:endParaRPr lang="de-DE" sz="20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1624" y="1442867"/>
            <a:ext cx="6729984" cy="4974336"/>
          </a:xfrm>
        </p:spPr>
      </p:pic>
      <p:sp>
        <p:nvSpPr>
          <p:cNvPr id="3" name="Textfeld 2"/>
          <p:cNvSpPr txBox="1"/>
          <p:nvPr/>
        </p:nvSpPr>
        <p:spPr>
          <a:xfrm>
            <a:off x="0" y="611396"/>
            <a:ext cx="12192000" cy="369332"/>
          </a:xfrm>
          <a:prstGeom prst="rect">
            <a:avLst/>
          </a:prstGeom>
          <a:solidFill>
            <a:schemeClr val="bg1"/>
          </a:solidFill>
        </p:spPr>
        <p:txBody>
          <a:bodyPr wrap="square" rtlCol="0">
            <a:spAutoFit/>
          </a:bodyPr>
          <a:lstStyle/>
          <a:p>
            <a:pPr algn="ctr"/>
            <a:r>
              <a:rPr lang="de-DE" b="1" dirty="0"/>
              <a:t>bei kindern </a:t>
            </a:r>
            <a:r>
              <a:rPr lang="de-DE" b="1" dirty="0" smtClean="0"/>
              <a:t>sind </a:t>
            </a:r>
            <a:r>
              <a:rPr lang="de-DE" b="1" dirty="0" err="1" smtClean="0"/>
              <a:t>harnwegsinfekte</a:t>
            </a:r>
            <a:r>
              <a:rPr lang="de-DE" b="1" dirty="0" smtClean="0"/>
              <a:t> häufig: </a:t>
            </a:r>
            <a:r>
              <a:rPr lang="de-DE" b="1" dirty="0" err="1" smtClean="0"/>
              <a:t>mädchen</a:t>
            </a:r>
            <a:r>
              <a:rPr lang="de-DE" b="1" dirty="0" smtClean="0"/>
              <a:t> &gt;&gt; </a:t>
            </a:r>
            <a:r>
              <a:rPr lang="de-DE" b="1" dirty="0" err="1" smtClean="0"/>
              <a:t>jungs</a:t>
            </a:r>
            <a:r>
              <a:rPr lang="de-DE" b="1" dirty="0" smtClean="0"/>
              <a:t> , </a:t>
            </a:r>
            <a:r>
              <a:rPr lang="de-DE" b="1" dirty="0" err="1" smtClean="0">
                <a:solidFill>
                  <a:srgbClr val="FF0000"/>
                </a:solidFill>
              </a:rPr>
              <a:t>cystitis</a:t>
            </a:r>
            <a:r>
              <a:rPr lang="de-DE" b="1" dirty="0" smtClean="0"/>
              <a:t> = </a:t>
            </a:r>
            <a:r>
              <a:rPr lang="de-DE" b="1" dirty="0" err="1" smtClean="0">
                <a:solidFill>
                  <a:srgbClr val="002060"/>
                </a:solidFill>
              </a:rPr>
              <a:t>pyelonephritis</a:t>
            </a:r>
            <a:endParaRPr lang="de-DE" b="1" dirty="0">
              <a:solidFill>
                <a:srgbClr val="002060"/>
              </a:solidFill>
            </a:endParaRPr>
          </a:p>
        </p:txBody>
      </p:sp>
      <p:sp>
        <p:nvSpPr>
          <p:cNvPr id="5" name="Textfeld 4"/>
          <p:cNvSpPr txBox="1"/>
          <p:nvPr/>
        </p:nvSpPr>
        <p:spPr>
          <a:xfrm rot="-5400000">
            <a:off x="658526" y="3681898"/>
            <a:ext cx="4320479" cy="646331"/>
          </a:xfrm>
          <a:prstGeom prst="rect">
            <a:avLst/>
          </a:prstGeom>
          <a:solidFill>
            <a:schemeClr val="bg1"/>
          </a:solidFill>
        </p:spPr>
        <p:txBody>
          <a:bodyPr wrap="square" rtlCol="0">
            <a:spAutoFit/>
          </a:bodyPr>
          <a:lstStyle/>
          <a:p>
            <a:pPr algn="ctr"/>
            <a:r>
              <a:rPr lang="de-DE" b="1" dirty="0" err="1" smtClean="0"/>
              <a:t>Percentage</a:t>
            </a:r>
            <a:r>
              <a:rPr lang="de-DE" b="1" dirty="0" smtClean="0"/>
              <a:t> of </a:t>
            </a:r>
            <a:r>
              <a:rPr lang="de-DE" b="1" dirty="0" err="1" smtClean="0"/>
              <a:t>urinatry</a:t>
            </a:r>
            <a:r>
              <a:rPr lang="de-DE" b="1" dirty="0" smtClean="0"/>
              <a:t> </a:t>
            </a:r>
            <a:r>
              <a:rPr lang="de-DE" b="1" dirty="0" err="1" smtClean="0"/>
              <a:t>tract</a:t>
            </a:r>
            <a:r>
              <a:rPr lang="de-DE" b="1" dirty="0" smtClean="0"/>
              <a:t> </a:t>
            </a:r>
            <a:r>
              <a:rPr lang="de-DE" b="1" dirty="0" err="1" smtClean="0"/>
              <a:t>infactions</a:t>
            </a:r>
            <a:endParaRPr lang="de-DE" b="1" dirty="0" smtClean="0"/>
          </a:p>
          <a:p>
            <a:pPr algn="ctr"/>
            <a:endParaRPr lang="de-DE" b="1" dirty="0"/>
          </a:p>
        </p:txBody>
      </p:sp>
    </p:spTree>
    <p:extLst>
      <p:ext uri="{BB962C8B-B14F-4D97-AF65-F5344CB8AC3E}">
        <p14:creationId xmlns:p14="http://schemas.microsoft.com/office/powerpoint/2010/main" val="1301114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Marco CA, </a:t>
            </a:r>
            <a:r>
              <a:rPr lang="de-DE" sz="2400" dirty="0" err="1"/>
              <a:t>Schoenfeld</a:t>
            </a:r>
            <a:r>
              <a:rPr lang="de-DE" sz="2400" dirty="0"/>
              <a:t> CN, Hansen KN, </a:t>
            </a:r>
            <a:r>
              <a:rPr lang="de-DE" sz="2400" dirty="0" err="1"/>
              <a:t>Hexter</a:t>
            </a:r>
            <a:r>
              <a:rPr lang="de-DE" sz="2400" dirty="0"/>
              <a:t> DA, Stearns DA, </a:t>
            </a:r>
            <a:r>
              <a:rPr lang="de-DE" sz="2400" dirty="0" err="1"/>
              <a:t>Kelen</a:t>
            </a:r>
            <a:r>
              <a:rPr lang="de-DE" sz="2400" dirty="0"/>
              <a:t> GD. </a:t>
            </a:r>
            <a:r>
              <a:rPr lang="de-DE" sz="2400" dirty="0" smtClean="0"/>
              <a:t/>
            </a:r>
            <a:br>
              <a:rPr lang="de-DE" sz="2400" dirty="0" smtClean="0"/>
            </a:br>
            <a:r>
              <a:rPr lang="de-DE" sz="2400" b="1" dirty="0" err="1" smtClean="0"/>
              <a:t>Fever</a:t>
            </a:r>
            <a:r>
              <a:rPr lang="de-DE" sz="2400" b="1" dirty="0" smtClean="0"/>
              <a:t> </a:t>
            </a:r>
            <a:r>
              <a:rPr lang="de-DE" sz="2400" b="1" dirty="0"/>
              <a:t>in </a:t>
            </a:r>
            <a:r>
              <a:rPr lang="de-DE" sz="2400" b="1" dirty="0" err="1"/>
              <a:t>geriatric</a:t>
            </a:r>
            <a:r>
              <a:rPr lang="de-DE" sz="2400" b="1" dirty="0"/>
              <a:t> </a:t>
            </a:r>
            <a:r>
              <a:rPr lang="de-DE" sz="2400" b="1" dirty="0" err="1"/>
              <a:t>emergency</a:t>
            </a:r>
            <a:r>
              <a:rPr lang="de-DE" sz="2400" b="1" dirty="0"/>
              <a:t> </a:t>
            </a:r>
            <a:r>
              <a:rPr lang="de-DE" sz="2400" b="1" dirty="0" err="1"/>
              <a:t>patients</a:t>
            </a:r>
            <a:r>
              <a:rPr lang="de-DE" sz="2400" b="1" dirty="0"/>
              <a:t>: </a:t>
            </a:r>
            <a:r>
              <a:rPr lang="de-DE" sz="2400" b="1" dirty="0" err="1"/>
              <a:t>clinical</a:t>
            </a:r>
            <a:r>
              <a:rPr lang="de-DE" sz="2400" b="1" dirty="0"/>
              <a:t> </a:t>
            </a:r>
            <a:r>
              <a:rPr lang="de-DE" sz="2400" b="1" dirty="0" err="1"/>
              <a:t>features</a:t>
            </a:r>
            <a:r>
              <a:rPr lang="de-DE" sz="2400" b="1" dirty="0"/>
              <a:t> </a:t>
            </a:r>
            <a:r>
              <a:rPr lang="de-DE" sz="2400" b="1" dirty="0" err="1"/>
              <a:t>associated</a:t>
            </a:r>
            <a:r>
              <a:rPr lang="de-DE" sz="2400" b="1" dirty="0"/>
              <a:t> </a:t>
            </a:r>
            <a:r>
              <a:rPr lang="de-DE" sz="2400" b="1" dirty="0" err="1"/>
              <a:t>with</a:t>
            </a:r>
            <a:r>
              <a:rPr lang="de-DE" sz="2400" b="1" dirty="0"/>
              <a:t> </a:t>
            </a:r>
            <a:r>
              <a:rPr lang="de-DE" sz="2400" b="1" dirty="0" err="1"/>
              <a:t>serious</a:t>
            </a:r>
            <a:r>
              <a:rPr lang="de-DE" sz="2400" b="1" dirty="0"/>
              <a:t> </a:t>
            </a:r>
            <a:r>
              <a:rPr lang="de-DE" sz="2400" b="1" dirty="0" err="1"/>
              <a:t>illness</a:t>
            </a:r>
            <a:r>
              <a:rPr lang="de-DE" sz="2400" b="1" dirty="0"/>
              <a:t>. </a:t>
            </a:r>
            <a:r>
              <a:rPr lang="de-DE" sz="2400" dirty="0"/>
              <a:t>Ann </a:t>
            </a:r>
            <a:r>
              <a:rPr lang="de-DE" sz="2400" dirty="0" err="1"/>
              <a:t>Emerg</a:t>
            </a:r>
            <a:r>
              <a:rPr lang="de-DE" sz="2400" dirty="0"/>
              <a:t> Med. </a:t>
            </a:r>
            <a:r>
              <a:rPr lang="de-DE" sz="2400" dirty="0" smtClean="0"/>
              <a:t>1995; 26: 18-24</a:t>
            </a:r>
            <a:r>
              <a:rPr lang="de-DE" sz="2400" dirty="0"/>
              <a:t>.</a:t>
            </a:r>
          </a:p>
        </p:txBody>
      </p:sp>
      <p:pic>
        <p:nvPicPr>
          <p:cNvPr id="4" name="Grafik 3"/>
          <p:cNvPicPr>
            <a:picLocks noChangeAspect="1"/>
          </p:cNvPicPr>
          <p:nvPr/>
        </p:nvPicPr>
        <p:blipFill rotWithShape="1">
          <a:blip r:embed="rId2"/>
          <a:srcRect l="56562" t="28125" r="4720" b="8002"/>
          <a:stretch/>
        </p:blipFill>
        <p:spPr>
          <a:xfrm>
            <a:off x="3287687" y="1628798"/>
            <a:ext cx="4956523" cy="5110478"/>
          </a:xfrm>
          <a:prstGeom prst="rect">
            <a:avLst/>
          </a:prstGeom>
        </p:spPr>
      </p:pic>
      <p:sp>
        <p:nvSpPr>
          <p:cNvPr id="5" name="Pfeil nach links 4"/>
          <p:cNvSpPr/>
          <p:nvPr/>
        </p:nvSpPr>
        <p:spPr>
          <a:xfrm>
            <a:off x="7776000" y="2016000"/>
            <a:ext cx="864096" cy="139748"/>
          </a:xfrm>
          <a:prstGeom prst="leftArrow">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extfeld 5"/>
          <p:cNvSpPr txBox="1"/>
          <p:nvPr/>
        </p:nvSpPr>
        <p:spPr>
          <a:xfrm>
            <a:off x="479376" y="283295"/>
            <a:ext cx="11103024" cy="769441"/>
          </a:xfrm>
          <a:prstGeom prst="rect">
            <a:avLst/>
          </a:prstGeom>
          <a:solidFill>
            <a:schemeClr val="bg1"/>
          </a:solidFill>
        </p:spPr>
        <p:txBody>
          <a:bodyPr wrap="square" rtlCol="0">
            <a:spAutoFit/>
          </a:bodyPr>
          <a:lstStyle/>
          <a:p>
            <a:r>
              <a:rPr lang="de-DE" sz="3200" dirty="0" err="1"/>
              <a:t>h</a:t>
            </a:r>
            <a:r>
              <a:rPr lang="de-DE" sz="3200" dirty="0" err="1" smtClean="0"/>
              <a:t>arnwegsinfekt</a:t>
            </a:r>
            <a:r>
              <a:rPr lang="de-DE" sz="3200" dirty="0" smtClean="0"/>
              <a:t> = zweithäufigste </a:t>
            </a:r>
            <a:r>
              <a:rPr lang="de-DE" sz="3200" dirty="0" err="1" smtClean="0"/>
              <a:t>infektion</a:t>
            </a:r>
            <a:r>
              <a:rPr lang="de-DE" sz="3200" dirty="0" smtClean="0"/>
              <a:t> im </a:t>
            </a:r>
            <a:r>
              <a:rPr lang="de-DE" sz="3200" dirty="0" err="1" smtClean="0"/>
              <a:t>krankenhaus</a:t>
            </a:r>
            <a:endParaRPr lang="de-DE" sz="3200" dirty="0" smtClean="0"/>
          </a:p>
          <a:p>
            <a:endParaRPr lang="de-DE" sz="1200" dirty="0"/>
          </a:p>
        </p:txBody>
      </p:sp>
    </p:spTree>
    <p:extLst>
      <p:ext uri="{BB962C8B-B14F-4D97-AF65-F5344CB8AC3E}">
        <p14:creationId xmlns:p14="http://schemas.microsoft.com/office/powerpoint/2010/main" val="802981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l"/>
            <a:r>
              <a:rPr lang="de-DE" altLang="de-DE" dirty="0" smtClean="0">
                <a:ea typeface="ＭＳ Ｐゴシック" panose="020B0600070205080204" pitchFamily="34" charset="-128"/>
              </a:rPr>
              <a:t>asymptomatische </a:t>
            </a:r>
            <a:r>
              <a:rPr lang="de-DE" altLang="de-DE" dirty="0" err="1" smtClean="0">
                <a:ea typeface="ＭＳ Ｐゴシック" panose="020B0600070205080204" pitchFamily="34" charset="-128"/>
              </a:rPr>
              <a:t>bakteriurie</a:t>
            </a:r>
            <a:endParaRPr lang="de-DE" altLang="de-DE" dirty="0" smtClean="0">
              <a:ea typeface="ＭＳ Ｐゴシック" panose="020B0600070205080204" pitchFamily="34" charset="-128"/>
            </a:endParaRPr>
          </a:p>
        </p:txBody>
      </p:sp>
      <p:sp>
        <p:nvSpPr>
          <p:cNvPr id="16387" name="Content Placeholder 2"/>
          <p:cNvSpPr>
            <a:spLocks noGrp="1"/>
          </p:cNvSpPr>
          <p:nvPr>
            <p:ph idx="1"/>
          </p:nvPr>
        </p:nvSpPr>
        <p:spPr>
          <a:xfrm>
            <a:off x="638460" y="3039931"/>
            <a:ext cx="11319048" cy="4137324"/>
          </a:xfrm>
        </p:spPr>
        <p:txBody>
          <a:bodyPr/>
          <a:lstStyle/>
          <a:p>
            <a:pPr>
              <a:lnSpc>
                <a:spcPct val="150000"/>
              </a:lnSpc>
              <a:spcBef>
                <a:spcPts val="0"/>
              </a:spcBef>
            </a:pPr>
            <a:r>
              <a:rPr lang="de-DE" altLang="de-DE" sz="1800" dirty="0" smtClean="0">
                <a:ea typeface="ＭＳ Ｐゴシック" panose="020B0600070205080204" pitchFamily="34" charset="-128"/>
              </a:rPr>
              <a:t>keine </a:t>
            </a:r>
            <a:r>
              <a:rPr lang="de-DE" altLang="de-DE" sz="1800" dirty="0" err="1" smtClean="0">
                <a:ea typeface="ＭＳ Ｐゴシック" panose="020B0600070205080204" pitchFamily="34" charset="-128"/>
              </a:rPr>
              <a:t>kontamination</a:t>
            </a:r>
            <a:r>
              <a:rPr lang="de-DE" altLang="de-DE" sz="1800" dirty="0" smtClean="0">
                <a:ea typeface="ＭＳ Ｐゴシック" panose="020B0600070205080204" pitchFamily="34" charset="-128"/>
              </a:rPr>
              <a:t> ?!</a:t>
            </a:r>
          </a:p>
          <a:p>
            <a:pPr>
              <a:lnSpc>
                <a:spcPct val="150000"/>
              </a:lnSpc>
              <a:spcBef>
                <a:spcPts val="0"/>
              </a:spcBef>
            </a:pPr>
            <a:endParaRPr lang="de-DE" altLang="de-DE" sz="1800" dirty="0" smtClean="0">
              <a:ea typeface="ＭＳ Ｐゴシック" panose="020B0600070205080204" pitchFamily="34" charset="-128"/>
            </a:endParaRPr>
          </a:p>
          <a:p>
            <a:pPr>
              <a:lnSpc>
                <a:spcPct val="150000"/>
              </a:lnSpc>
              <a:spcBef>
                <a:spcPts val="0"/>
              </a:spcBef>
            </a:pPr>
            <a:r>
              <a:rPr lang="de-DE" altLang="de-DE" sz="1800" dirty="0" smtClean="0">
                <a:ea typeface="ＭＳ Ｐゴシック" panose="020B0600070205080204" pitchFamily="34" charset="-128"/>
              </a:rPr>
              <a:t>bei 5% aller </a:t>
            </a:r>
            <a:r>
              <a:rPr lang="de-DE" altLang="de-DE" sz="1800" dirty="0" err="1" smtClean="0">
                <a:ea typeface="ＭＳ Ｐゴシック" panose="020B0600070205080204" pitchFamily="34" charset="-128"/>
              </a:rPr>
              <a:t>frauen</a:t>
            </a:r>
            <a:r>
              <a:rPr lang="de-DE" altLang="de-DE" sz="1800" dirty="0" smtClean="0">
                <a:ea typeface="ＭＳ Ｐゴシック" panose="020B0600070205080204" pitchFamily="34" charset="-128"/>
              </a:rPr>
              <a:t> vorliegend</a:t>
            </a:r>
          </a:p>
          <a:p>
            <a:pPr>
              <a:lnSpc>
                <a:spcPct val="150000"/>
              </a:lnSpc>
              <a:spcBef>
                <a:spcPts val="0"/>
              </a:spcBef>
            </a:pPr>
            <a:endParaRPr lang="de-DE" altLang="de-DE" sz="1800" dirty="0" smtClean="0">
              <a:ea typeface="ＭＳ Ｐゴシック" panose="020B0600070205080204" pitchFamily="34" charset="-128"/>
            </a:endParaRPr>
          </a:p>
          <a:p>
            <a:pPr>
              <a:lnSpc>
                <a:spcPct val="150000"/>
              </a:lnSpc>
              <a:spcBef>
                <a:spcPts val="0"/>
              </a:spcBef>
            </a:pPr>
            <a:r>
              <a:rPr lang="de-DE" altLang="de-DE" sz="1800" dirty="0" smtClean="0">
                <a:ea typeface="ＭＳ Ｐゴシック" panose="020B0600070205080204" pitchFamily="34" charset="-128"/>
              </a:rPr>
              <a:t>prinzipiell </a:t>
            </a:r>
            <a:r>
              <a:rPr lang="de-DE" altLang="de-DE" sz="1800" u="sng" dirty="0" smtClean="0">
                <a:ea typeface="ＭＳ Ｐゴシック" panose="020B0600070205080204" pitchFamily="34" charset="-128"/>
              </a:rPr>
              <a:t>keine</a:t>
            </a:r>
            <a:r>
              <a:rPr lang="de-DE" altLang="de-DE" sz="1800" dirty="0" smtClean="0">
                <a:ea typeface="ＭＳ Ｐゴシック" panose="020B0600070205080204" pitchFamily="34" charset="-128"/>
              </a:rPr>
              <a:t> </a:t>
            </a:r>
            <a:r>
              <a:rPr lang="de-DE" altLang="de-DE" sz="1800" dirty="0" err="1" smtClean="0">
                <a:ea typeface="ＭＳ Ｐゴシック" panose="020B0600070205080204" pitchFamily="34" charset="-128"/>
              </a:rPr>
              <a:t>therapie</a:t>
            </a:r>
            <a:r>
              <a:rPr lang="de-DE" altLang="de-DE" sz="1800" dirty="0" smtClean="0">
                <a:ea typeface="ＭＳ Ｐゴシック" panose="020B0600070205080204" pitchFamily="34" charset="-128"/>
              </a:rPr>
              <a:t> notwendig ...  </a:t>
            </a:r>
          </a:p>
          <a:p>
            <a:pPr>
              <a:lnSpc>
                <a:spcPct val="150000"/>
              </a:lnSpc>
              <a:spcBef>
                <a:spcPts val="0"/>
              </a:spcBef>
            </a:pPr>
            <a:endParaRPr lang="de-DE" altLang="de-DE" sz="1800" dirty="0" smtClean="0">
              <a:ea typeface="ＭＳ Ｐゴシック" panose="020B0600070205080204" pitchFamily="34" charset="-128"/>
            </a:endParaRPr>
          </a:p>
          <a:p>
            <a:pPr>
              <a:lnSpc>
                <a:spcPct val="150000"/>
              </a:lnSpc>
              <a:spcBef>
                <a:spcPts val="0"/>
              </a:spcBef>
            </a:pPr>
            <a:r>
              <a:rPr lang="de-DE" altLang="de-DE" sz="1800" dirty="0" smtClean="0">
                <a:ea typeface="ＭＳ Ｐゴシック" panose="020B0600070205080204" pitchFamily="34" charset="-128"/>
              </a:rPr>
              <a:t>… nur bei </a:t>
            </a:r>
            <a:r>
              <a:rPr lang="de-DE" altLang="de-DE" sz="1800" dirty="0" err="1" smtClean="0">
                <a:ea typeface="ＭＳ Ｐゴシック" panose="020B0600070205080204" pitchFamily="34" charset="-128"/>
              </a:rPr>
              <a:t>anomalien</a:t>
            </a:r>
            <a:r>
              <a:rPr lang="de-DE" altLang="de-DE" sz="1800" dirty="0" smtClean="0">
                <a:ea typeface="ＭＳ Ｐゴシック" panose="020B0600070205080204" pitchFamily="34" charset="-128"/>
              </a:rPr>
              <a:t> der </a:t>
            </a:r>
            <a:r>
              <a:rPr lang="de-DE" altLang="de-DE" sz="1800" dirty="0" err="1" smtClean="0">
                <a:ea typeface="ＭＳ Ｐゴシック" panose="020B0600070205080204" pitchFamily="34" charset="-128"/>
              </a:rPr>
              <a:t>harnwege</a:t>
            </a:r>
            <a:r>
              <a:rPr lang="de-DE" altLang="de-DE" sz="1800" dirty="0" smtClean="0">
                <a:ea typeface="ＭＳ Ｐゴシック" panose="020B0600070205080204" pitchFamily="34" charset="-128"/>
              </a:rPr>
              <a:t> (</a:t>
            </a:r>
            <a:r>
              <a:rPr lang="de-DE" altLang="de-DE" sz="1800" dirty="0" err="1" smtClean="0">
                <a:ea typeface="ＭＳ Ｐゴシック" panose="020B0600070205080204" pitchFamily="34" charset="-128"/>
              </a:rPr>
              <a:t>obstruktion</a:t>
            </a:r>
            <a:r>
              <a:rPr lang="de-DE" altLang="de-DE" sz="1800" dirty="0" smtClean="0">
                <a:ea typeface="ＭＳ Ｐゴシック" panose="020B0600070205080204" pitchFamily="34" charset="-128"/>
              </a:rPr>
              <a:t>),  </a:t>
            </a:r>
            <a:r>
              <a:rPr lang="de-DE" altLang="de-DE" sz="1800" dirty="0" err="1" smtClean="0">
                <a:ea typeface="ＭＳ Ｐゴシック" panose="020B0600070205080204" pitchFamily="34" charset="-128"/>
              </a:rPr>
              <a:t>schwangerschaft</a:t>
            </a:r>
            <a:r>
              <a:rPr lang="de-DE" altLang="de-DE" sz="1800" dirty="0" smtClean="0">
                <a:ea typeface="ＭＳ Ｐゴシック" panose="020B0600070205080204" pitchFamily="34" charset="-128"/>
              </a:rPr>
              <a:t> und kindern</a:t>
            </a:r>
            <a:endParaRPr lang="de-DE" altLang="de-DE" sz="1800" dirty="0">
              <a:ea typeface="ＭＳ Ｐゴシック" panose="020B0600070205080204" pitchFamily="34" charset="-128"/>
            </a:endParaRPr>
          </a:p>
        </p:txBody>
      </p:sp>
      <p:pic>
        <p:nvPicPr>
          <p:cNvPr id="2" name="Grafik 1"/>
          <p:cNvPicPr>
            <a:picLocks noChangeAspect="1"/>
          </p:cNvPicPr>
          <p:nvPr/>
        </p:nvPicPr>
        <p:blipFill>
          <a:blip r:embed="rId3"/>
          <a:stretch>
            <a:fillRect/>
          </a:stretch>
        </p:blipFill>
        <p:spPr>
          <a:xfrm>
            <a:off x="6793531" y="1749406"/>
            <a:ext cx="4487045" cy="3359187"/>
          </a:xfrm>
          <a:prstGeom prst="rect">
            <a:avLst/>
          </a:prstGeom>
        </p:spPr>
      </p:pic>
    </p:spTree>
    <p:extLst>
      <p:ext uri="{BB962C8B-B14F-4D97-AF65-F5344CB8AC3E}">
        <p14:creationId xmlns:p14="http://schemas.microsoft.com/office/powerpoint/2010/main" val="52489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891</Words>
  <Application>Microsoft Office PowerPoint</Application>
  <PresentationFormat>Benutzerdefiniert</PresentationFormat>
  <Paragraphs>217</Paragraphs>
  <Slides>42</Slides>
  <Notes>9</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42</vt:i4>
      </vt:variant>
    </vt:vector>
  </HeadingPairs>
  <TitlesOfParts>
    <vt:vector size="44" baseType="lpstr">
      <vt:lpstr>Office Theme</vt:lpstr>
      <vt:lpstr>Chart</vt:lpstr>
      <vt:lpstr>frage 1 zum harnwegsinfekt</vt:lpstr>
      <vt:lpstr>frage 2 zum harnwegsinfekt</vt:lpstr>
      <vt:lpstr>richtiges behandeln von harnwegsinfektionen  – wie man fallstricke vermeidet  </vt:lpstr>
      <vt:lpstr>1. formen der harnwegsinfektion </vt:lpstr>
      <vt:lpstr>unterschied</vt:lpstr>
      <vt:lpstr>PowerPoint-Präsentation</vt:lpstr>
      <vt:lpstr> Sudan J Paediatr. 2015; 15: 27–36.  The results of different diagnostic imaging studies used in children with urinary tract infection.  Majida Noori Nasaif</vt:lpstr>
      <vt:lpstr>Marco CA, Schoenfeld CN, Hansen KN, Hexter DA, Stearns DA, Kelen GD.  Fever in geriatric emergency patients: clinical features associated with serious illness. Ann Emerg Med. 1995; 26: 18-24.</vt:lpstr>
      <vt:lpstr>asymptomatische bakteriurie</vt:lpstr>
      <vt:lpstr>symptome ? !</vt:lpstr>
      <vt:lpstr>komplizierte harwegsinfektionen</vt:lpstr>
      <vt:lpstr>PowerPoint-Präsentation</vt:lpstr>
      <vt:lpstr>45 jähriger  fieber, flankenschmerz + nitrit pos urin   mikrobiologie abwarten ? ampicillin ? </vt:lpstr>
      <vt:lpstr>45 jähriger  fieber, flankenschmerz + nitrit pos urin </vt:lpstr>
      <vt:lpstr>diagnostik: sono</vt:lpstr>
      <vt:lpstr>PowerPoint-Präsentation</vt:lpstr>
      <vt:lpstr>PowerPoint-Präsentation</vt:lpstr>
      <vt:lpstr>Hooton TM, Scholes D, Hughes JP, Winter C, Roberts PL, Stapleton AE, Stergachis A, Stamm WE.  A prospective study of risk factors for symptomatic urinary tract infection in young women.  N Engl J Med. 1996; 335: 468-74. </vt:lpstr>
      <vt:lpstr>PowerPoint-Präsentation</vt:lpstr>
      <vt:lpstr>PowerPoint-Präsentation</vt:lpstr>
      <vt:lpstr>akut aszendierende, bakterielle, eitrig-interstitielle nephritis       = symptom oder komplikation nicht diagnose</vt:lpstr>
      <vt:lpstr>PowerPoint-Präsentation</vt:lpstr>
      <vt:lpstr>PowerPoint-Präsentation</vt:lpstr>
      <vt:lpstr>PowerPoint-Präsentation</vt:lpstr>
      <vt:lpstr>„… keine panik nimm tavanic“ ?</vt:lpstr>
      <vt:lpstr>awmf leitlinie harnwegsinfekt</vt:lpstr>
      <vt:lpstr>Heffernan AJ, Sime FB, Lipman J, Roberts JA.  Individualising Therapy to Minimize Bacterial Multidrug Resistance.  Drugs. 2018 Mar 22.</vt:lpstr>
      <vt:lpstr>PowerPoint-Präsentation</vt:lpstr>
      <vt:lpstr>D'Agata EM, Dupont-Rouzeyrol M, Magal P, Olivier D, Ruan S.  The impact of different antibiotic regimens on the emergence of antimicrobial-resistant bacteria.   PLoS ONE. 2008; 3: e4036.  </vt:lpstr>
      <vt:lpstr>Wang T, Kraft CS, Woodworth MH, Dhere T, Eaton ME.  Fecal Microbiota Transplant (FMT) for Refractory Clostridium difficile Infection Interrupts 25-Year History of Recurrent Urinary Tract Infections.  Open Forum Infect Dis. 2018 Jan 15; 5(2).</vt:lpstr>
      <vt:lpstr>Crellin E, Mansfield KE, Leyrat C, Nitsch D, Douglas IJ, Root A, Williamson E, Smeeth L, Tomlinson LA.  Trimethoprim use for urinary tract infection and risk of adverse outcomes in older patients: cohort study.  BMJ. 2018; 360: k341.</vt:lpstr>
      <vt:lpstr>antibiotika ja oder nein  </vt:lpstr>
      <vt:lpstr>Gágyor I, Bleidorn J, Kochen MM, Schmiemann G, Wegscheider K, Hummers-Pradier E.  Ibuprofen versus fosfomycin for uncomplicated urinary tract infection in women: randomised controlled trial.  BMJ. 2015; 351: h6544. </vt:lpstr>
      <vt:lpstr>4. komplikationen</vt:lpstr>
      <vt:lpstr>prophylaxe rezidivierender harnwegsinfekte (&gt; 3/ jahr)</vt:lpstr>
      <vt:lpstr>PowerPoint-Präsentation</vt:lpstr>
      <vt:lpstr>sepsis ≠ sirs + bakteriaemie</vt:lpstr>
      <vt:lpstr>PowerPoint-Präsentation</vt:lpstr>
      <vt:lpstr>PowerPoint-Präsentation</vt:lpstr>
      <vt:lpstr>PowerPoint-Präsentation</vt:lpstr>
      <vt:lpstr>Grover S, Srivastava A, Lee R, Tewari AK, Te AE.  Role of inflammation in bladder function and interstitial cystitis.  Therapeutic Advances in Urology. 2011; 3: 19-33. </vt:lpstr>
      <vt:lpstr>5. harnwegsinfekte fazit: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Harnwegsinfektionen</dc:title>
  <dc:creator>.. ..</dc:creator>
  <cp:lastModifiedBy>test6230</cp:lastModifiedBy>
  <cp:revision>208</cp:revision>
  <dcterms:created xsi:type="dcterms:W3CDTF">2013-11-05T19:20:04Z</dcterms:created>
  <dcterms:modified xsi:type="dcterms:W3CDTF">2013-02-22T21:52:09Z</dcterms:modified>
</cp:coreProperties>
</file>