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4" r:id="rId2"/>
    <p:sldId id="686" r:id="rId3"/>
    <p:sldId id="597" r:id="rId4"/>
    <p:sldId id="714" r:id="rId5"/>
    <p:sldId id="715" r:id="rId6"/>
    <p:sldId id="562" r:id="rId7"/>
    <p:sldId id="693" r:id="rId8"/>
    <p:sldId id="687" r:id="rId9"/>
    <p:sldId id="688" r:id="rId10"/>
    <p:sldId id="598" r:id="rId11"/>
    <p:sldId id="702" r:id="rId12"/>
    <p:sldId id="704" r:id="rId13"/>
    <p:sldId id="719" r:id="rId14"/>
    <p:sldId id="718" r:id="rId15"/>
    <p:sldId id="720" r:id="rId16"/>
    <p:sldId id="717" r:id="rId17"/>
    <p:sldId id="705" r:id="rId18"/>
    <p:sldId id="706" r:id="rId19"/>
    <p:sldId id="600" r:id="rId20"/>
    <p:sldId id="599" r:id="rId21"/>
    <p:sldId id="602" r:id="rId22"/>
    <p:sldId id="697" r:id="rId23"/>
    <p:sldId id="716" r:id="rId24"/>
    <p:sldId id="695" r:id="rId25"/>
    <p:sldId id="698" r:id="rId26"/>
    <p:sldId id="699" r:id="rId27"/>
    <p:sldId id="700" r:id="rId28"/>
    <p:sldId id="707" r:id="rId29"/>
    <p:sldId id="701" r:id="rId30"/>
    <p:sldId id="696" r:id="rId31"/>
    <p:sldId id="708" r:id="rId32"/>
    <p:sldId id="710" r:id="rId33"/>
    <p:sldId id="711" r:id="rId34"/>
    <p:sldId id="712" r:id="rId35"/>
    <p:sldId id="435" r:id="rId36"/>
    <p:sldId id="709" r:id="rId37"/>
    <p:sldId id="616" r:id="rId38"/>
    <p:sldId id="658" r:id="rId39"/>
    <p:sldId id="660" r:id="rId4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1D5"/>
    <a:srgbClr val="FF0000"/>
    <a:srgbClr val="5F5F5F"/>
    <a:srgbClr val="A2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Hauptbetreuer Monat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Hauptbetreuer Moant 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54-6A46-B21F-B5F9F43F6C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54-6A46-B21F-B5F9F43F6C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354-6A46-B21F-B5F9F43F6C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354-6A46-B21F-B5F9F43F6C3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Blatt1!$A$2:$A$5</c:f>
              <c:strCache>
                <c:ptCount val="4"/>
                <c:pt idx="0">
                  <c:v>Tx-Zentrum</c:v>
                </c:pt>
                <c:pt idx="1">
                  <c:v>niedergelassene Nephrologen</c:v>
                </c:pt>
                <c:pt idx="2">
                  <c:v>Allgemeinmediziner</c:v>
                </c:pt>
                <c:pt idx="3">
                  <c:v>Internisten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78</c:v>
                </c:pt>
                <c:pt idx="1">
                  <c:v>13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6-ED46-AA81-F6F9B8BF053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6436219328318866E-2"/>
          <c:y val="9.1227132170499575E-2"/>
          <c:w val="0.92221156608510402"/>
          <c:h val="0.786176304484686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Kreatinin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Blatt1!$A$2:$A$12</c:f>
              <c:numCache>
                <c:formatCode>General</c:formatCode>
                <c:ptCount val="11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Blatt1!$B$2:$B$12</c:f>
              <c:numCache>
                <c:formatCode>General</c:formatCode>
                <c:ptCount val="11"/>
                <c:pt idx="0">
                  <c:v>1.8</c:v>
                </c:pt>
                <c:pt idx="1">
                  <c:v>1.6</c:v>
                </c:pt>
                <c:pt idx="2">
                  <c:v>1.3</c:v>
                </c:pt>
                <c:pt idx="3">
                  <c:v>1.1000000000000001</c:v>
                </c:pt>
                <c:pt idx="4">
                  <c:v>1.3</c:v>
                </c:pt>
                <c:pt idx="5">
                  <c:v>1.2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</c:v>
                </c:pt>
                <c:pt idx="10">
                  <c:v>1.2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E4-8E41-A855-B3ECE3EDD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3288591"/>
        <c:axId val="1413214623"/>
      </c:scatterChart>
      <c:valAx>
        <c:axId val="141328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14623"/>
        <c:crosses val="autoZero"/>
        <c:crossBetween val="midCat"/>
      </c:valAx>
      <c:valAx>
        <c:axId val="141321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885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Hauptbetreuer Monat 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D7-5B49-9A95-DBC5583404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D7-5B49-9A95-DBC5583404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D7-5B49-9A95-DBC5583404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D7-5B49-9A95-DBC5583404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Blatt1!$A$2:$A$5</c:f>
              <c:strCache>
                <c:ptCount val="4"/>
                <c:pt idx="0">
                  <c:v>Tx-Zentrum</c:v>
                </c:pt>
                <c:pt idx="1">
                  <c:v>niedergelassener Nephrologe</c:v>
                </c:pt>
                <c:pt idx="2">
                  <c:v>Allgemeinmediziner</c:v>
                </c:pt>
                <c:pt idx="3">
                  <c:v>Internisten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15</c:v>
                </c:pt>
                <c:pt idx="1">
                  <c:v>70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F-6D4E-813F-3A337E9172B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Kreatinin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Blatt1!$A$2:$A$12</c:f>
              <c:numCache>
                <c:formatCode>General</c:formatCode>
                <c:ptCount val="11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Blatt1!$B$2:$B$12</c:f>
              <c:numCache>
                <c:formatCode>General</c:formatCode>
                <c:ptCount val="11"/>
                <c:pt idx="0">
                  <c:v>1.8</c:v>
                </c:pt>
                <c:pt idx="1">
                  <c:v>1.6</c:v>
                </c:pt>
                <c:pt idx="2">
                  <c:v>1.3</c:v>
                </c:pt>
                <c:pt idx="3">
                  <c:v>1.1000000000000001</c:v>
                </c:pt>
                <c:pt idx="4">
                  <c:v>1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2E-F744-A518-49E9CC787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5463247"/>
        <c:axId val="1416683359"/>
      </c:scatterChart>
      <c:valAx>
        <c:axId val="1495463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6683359"/>
        <c:crosses val="autoZero"/>
        <c:crossBetween val="midCat"/>
      </c:valAx>
      <c:valAx>
        <c:axId val="141668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54632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Kreatinin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Blatt1!$A$2:$A$12</c:f>
              <c:numCache>
                <c:formatCode>General</c:formatCode>
                <c:ptCount val="11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Blatt1!$B$2:$B$12</c:f>
              <c:numCache>
                <c:formatCode>General</c:formatCode>
                <c:ptCount val="11"/>
                <c:pt idx="0">
                  <c:v>1.8</c:v>
                </c:pt>
                <c:pt idx="1">
                  <c:v>1.6</c:v>
                </c:pt>
                <c:pt idx="2">
                  <c:v>1.3</c:v>
                </c:pt>
                <c:pt idx="3">
                  <c:v>1.1000000000000001</c:v>
                </c:pt>
                <c:pt idx="4">
                  <c:v>1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2E-F744-A518-49E9CC787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5463247"/>
        <c:axId val="1416683359"/>
      </c:scatterChart>
      <c:valAx>
        <c:axId val="1495463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6683359"/>
        <c:crosses val="autoZero"/>
        <c:crossBetween val="midCat"/>
      </c:valAx>
      <c:valAx>
        <c:axId val="141668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954632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6436219328318866E-2"/>
          <c:y val="9.1227132170499575E-2"/>
          <c:w val="0.92221156608510402"/>
          <c:h val="0.786176304484686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Kreatinin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Blatt1!$A$2:$A$12</c:f>
              <c:numCache>
                <c:formatCode>General</c:formatCode>
                <c:ptCount val="11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Blatt1!$B$2:$B$12</c:f>
              <c:numCache>
                <c:formatCode>General</c:formatCode>
                <c:ptCount val="11"/>
                <c:pt idx="0">
                  <c:v>1.8</c:v>
                </c:pt>
                <c:pt idx="1">
                  <c:v>1.6</c:v>
                </c:pt>
                <c:pt idx="2">
                  <c:v>1.3</c:v>
                </c:pt>
                <c:pt idx="3">
                  <c:v>1.1000000000000001</c:v>
                </c:pt>
                <c:pt idx="4">
                  <c:v>1.3</c:v>
                </c:pt>
                <c:pt idx="5">
                  <c:v>1.2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</c:v>
                </c:pt>
                <c:pt idx="10">
                  <c:v>1.2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E4-8E41-A855-B3ECE3EDD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3288591"/>
        <c:axId val="1413214623"/>
      </c:scatterChart>
      <c:valAx>
        <c:axId val="141328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14623"/>
        <c:crosses val="autoZero"/>
        <c:crossBetween val="midCat"/>
      </c:valAx>
      <c:valAx>
        <c:axId val="141321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885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6436219328318866E-2"/>
          <c:y val="9.1227132170499575E-2"/>
          <c:w val="0.92221156608510402"/>
          <c:h val="0.786176304484686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Kreatinin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Blatt1!$A$2:$A$12</c:f>
              <c:numCache>
                <c:formatCode>General</c:formatCode>
                <c:ptCount val="11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Blatt1!$B$2:$B$12</c:f>
              <c:numCache>
                <c:formatCode>General</c:formatCode>
                <c:ptCount val="11"/>
                <c:pt idx="0">
                  <c:v>1.8</c:v>
                </c:pt>
                <c:pt idx="1">
                  <c:v>1.6</c:v>
                </c:pt>
                <c:pt idx="2">
                  <c:v>1.3</c:v>
                </c:pt>
                <c:pt idx="3">
                  <c:v>1.1000000000000001</c:v>
                </c:pt>
                <c:pt idx="4">
                  <c:v>1.3</c:v>
                </c:pt>
                <c:pt idx="5">
                  <c:v>1.2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</c:v>
                </c:pt>
                <c:pt idx="10">
                  <c:v>1.2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E4-8E41-A855-B3ECE3EDD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3288591"/>
        <c:axId val="1413214623"/>
      </c:scatterChart>
      <c:valAx>
        <c:axId val="141328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14623"/>
        <c:crosses val="autoZero"/>
        <c:crossBetween val="midCat"/>
      </c:valAx>
      <c:valAx>
        <c:axId val="141321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885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6436219328318866E-2"/>
          <c:y val="9.1227132170499575E-2"/>
          <c:w val="0.92221156608510402"/>
          <c:h val="0.786176304484686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Kreatinin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Blatt1!$A$2:$A$12</c:f>
              <c:numCache>
                <c:formatCode>General</c:formatCode>
                <c:ptCount val="11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Blatt1!$B$2:$B$12</c:f>
              <c:numCache>
                <c:formatCode>General</c:formatCode>
                <c:ptCount val="11"/>
                <c:pt idx="0">
                  <c:v>1.8</c:v>
                </c:pt>
                <c:pt idx="1">
                  <c:v>1.6</c:v>
                </c:pt>
                <c:pt idx="2">
                  <c:v>1.3</c:v>
                </c:pt>
                <c:pt idx="3">
                  <c:v>1.1000000000000001</c:v>
                </c:pt>
                <c:pt idx="4">
                  <c:v>1.3</c:v>
                </c:pt>
                <c:pt idx="5">
                  <c:v>1.2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</c:v>
                </c:pt>
                <c:pt idx="10">
                  <c:v>1.2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E4-8E41-A855-B3ECE3EDD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3288591"/>
        <c:axId val="1413214623"/>
      </c:scatterChart>
      <c:valAx>
        <c:axId val="141328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14623"/>
        <c:crosses val="autoZero"/>
        <c:crossBetween val="midCat"/>
      </c:valAx>
      <c:valAx>
        <c:axId val="141321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885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6436219328318866E-2"/>
          <c:y val="9.1227132170499575E-2"/>
          <c:w val="0.92221156608510402"/>
          <c:h val="0.786176304484686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Kreatinin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Blatt1!$A$2:$A$12</c:f>
              <c:numCache>
                <c:formatCode>General</c:formatCode>
                <c:ptCount val="11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Blatt1!$B$2:$B$12</c:f>
              <c:numCache>
                <c:formatCode>General</c:formatCode>
                <c:ptCount val="11"/>
                <c:pt idx="0">
                  <c:v>1.8</c:v>
                </c:pt>
                <c:pt idx="1">
                  <c:v>1.6</c:v>
                </c:pt>
                <c:pt idx="2">
                  <c:v>1.3</c:v>
                </c:pt>
                <c:pt idx="3">
                  <c:v>1.1000000000000001</c:v>
                </c:pt>
                <c:pt idx="4">
                  <c:v>1.3</c:v>
                </c:pt>
                <c:pt idx="5">
                  <c:v>1.2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</c:v>
                </c:pt>
                <c:pt idx="10">
                  <c:v>1.2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E4-8E41-A855-B3ECE3EDD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3288591"/>
        <c:axId val="1413214623"/>
      </c:scatterChart>
      <c:valAx>
        <c:axId val="141328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14623"/>
        <c:crosses val="autoZero"/>
        <c:crossBetween val="midCat"/>
      </c:valAx>
      <c:valAx>
        <c:axId val="141321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885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6436219328318866E-2"/>
          <c:y val="9.1227132170499575E-2"/>
          <c:w val="0.92221156608510402"/>
          <c:h val="0.786176304484686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Kreatinin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Blatt1!$A$2:$A$12</c:f>
              <c:numCache>
                <c:formatCode>General</c:formatCode>
                <c:ptCount val="11"/>
                <c:pt idx="0">
                  <c:v>0.1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Blatt1!$B$2:$B$12</c:f>
              <c:numCache>
                <c:formatCode>General</c:formatCode>
                <c:ptCount val="11"/>
                <c:pt idx="0">
                  <c:v>1.8</c:v>
                </c:pt>
                <c:pt idx="1">
                  <c:v>1.6</c:v>
                </c:pt>
                <c:pt idx="2">
                  <c:v>1.3</c:v>
                </c:pt>
                <c:pt idx="3">
                  <c:v>1.1000000000000001</c:v>
                </c:pt>
                <c:pt idx="4">
                  <c:v>1.3</c:v>
                </c:pt>
                <c:pt idx="5">
                  <c:v>1.2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</c:v>
                </c:pt>
                <c:pt idx="10">
                  <c:v>1.2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E4-8E41-A855-B3ECE3EDD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3288591"/>
        <c:axId val="1413214623"/>
      </c:scatterChart>
      <c:valAx>
        <c:axId val="1413288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14623"/>
        <c:crosses val="autoZero"/>
        <c:crossBetween val="midCat"/>
      </c:valAx>
      <c:valAx>
        <c:axId val="141321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2885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C5AFD97-32E6-044E-9C8D-081BF5503781}" type="datetime1">
              <a:rPr lang="de-DE"/>
              <a:pPr>
                <a:defRPr/>
              </a:pPr>
              <a:t>21.04.18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01FC293-ABE3-B04E-914F-232BB0891D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93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E3102-A2AA-D349-A273-56D3AEB40B77}" type="datetime1">
              <a:rPr lang="de-DE"/>
              <a:pPr>
                <a:defRPr/>
              </a:pPr>
              <a:t>21.04.18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9A7D48-9C6A-B34D-A58C-8A8B58D214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34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A7D48-9C6A-B34D-A58C-8A8B58D214B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39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 von Ihnen ist </a:t>
            </a:r>
            <a:r>
              <a:rPr lang="de-DE" dirty="0" err="1"/>
              <a:t>Nephrologe</a:t>
            </a:r>
            <a:r>
              <a:rPr lang="de-DE" dirty="0"/>
              <a:t>, wer Internist oder Allgemeinmediziner?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A7D48-9C6A-B34D-A58C-8A8B58D214B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99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A7D48-9C6A-B34D-A58C-8A8B58D214B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51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A7D48-9C6A-B34D-A58C-8A8B58D214B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08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288925"/>
            <a:ext cx="1771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2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9438" y="288925"/>
            <a:ext cx="501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500063" y="3849688"/>
            <a:ext cx="8643937" cy="936625"/>
          </a:xfrm>
          <a:prstGeom prst="rect">
            <a:avLst/>
          </a:prstGeom>
          <a:solidFill>
            <a:srgbClr val="9ECCEA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Calibri" charset="0"/>
            </a:endParaRP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0" y="4429125"/>
            <a:ext cx="7858125" cy="631825"/>
          </a:xfrm>
          <a:prstGeom prst="rect">
            <a:avLst/>
          </a:prstGeom>
          <a:solidFill>
            <a:srgbClr val="9ECCEA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Calibri" charset="0"/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0" y="5049838"/>
            <a:ext cx="9144000" cy="107950"/>
          </a:xfrm>
          <a:prstGeom prst="rect">
            <a:avLst/>
          </a:prstGeom>
          <a:solidFill>
            <a:srgbClr val="A1A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Calibri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773382"/>
            <a:ext cx="7772400" cy="74295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5666" y="4436524"/>
            <a:ext cx="7251044" cy="34979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0"/>
          </p:nvPr>
        </p:nvSpPr>
        <p:spPr>
          <a:xfrm>
            <a:off x="472602" y="6357958"/>
            <a:ext cx="7643813" cy="357168"/>
          </a:xfrm>
        </p:spPr>
        <p:txBody>
          <a:bodyPr/>
          <a:lstStyle>
            <a:lvl1pPr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1"/>
          </p:nvPr>
        </p:nvSpPr>
        <p:spPr>
          <a:xfrm>
            <a:off x="555732" y="5214938"/>
            <a:ext cx="3714750" cy="642937"/>
          </a:xfrm>
        </p:spPr>
        <p:txBody>
          <a:bodyPr/>
          <a:lstStyle>
            <a:lvl1pPr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288925"/>
            <a:ext cx="1771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2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9438" y="288925"/>
            <a:ext cx="501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500063" y="3849688"/>
            <a:ext cx="8643937" cy="936625"/>
          </a:xfrm>
          <a:prstGeom prst="rect">
            <a:avLst/>
          </a:prstGeom>
          <a:solidFill>
            <a:srgbClr val="9ECCEA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Calibri" charset="0"/>
            </a:endParaRP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0" y="4429125"/>
            <a:ext cx="7858125" cy="1214438"/>
          </a:xfrm>
          <a:prstGeom prst="rect">
            <a:avLst/>
          </a:prstGeom>
          <a:solidFill>
            <a:srgbClr val="9ECCEA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Calibri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5143500"/>
            <a:ext cx="91440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9"/>
          <p:cNvSpPr>
            <a:spLocks noChangeArrowheads="1"/>
          </p:cNvSpPr>
          <p:nvPr userDrawn="1"/>
        </p:nvSpPr>
        <p:spPr bwMode="auto">
          <a:xfrm>
            <a:off x="0" y="5146675"/>
            <a:ext cx="9144000" cy="357188"/>
          </a:xfrm>
          <a:prstGeom prst="rect">
            <a:avLst/>
          </a:prstGeom>
          <a:solidFill>
            <a:srgbClr val="9ECCEA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0" y="5049838"/>
            <a:ext cx="9144000" cy="107950"/>
          </a:xfrm>
          <a:prstGeom prst="rect">
            <a:avLst/>
          </a:prstGeom>
          <a:solidFill>
            <a:srgbClr val="A1A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Calibri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3773382"/>
            <a:ext cx="7772400" cy="74295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5666" y="4436524"/>
            <a:ext cx="7322482" cy="34979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0"/>
          </p:nvPr>
        </p:nvSpPr>
        <p:spPr>
          <a:xfrm>
            <a:off x="472602" y="6357958"/>
            <a:ext cx="7643813" cy="357168"/>
          </a:xfrm>
        </p:spPr>
        <p:txBody>
          <a:bodyPr/>
          <a:lstStyle>
            <a:lvl1pPr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1"/>
          </p:nvPr>
        </p:nvSpPr>
        <p:spPr>
          <a:xfrm>
            <a:off x="555732" y="5119762"/>
            <a:ext cx="3714750" cy="642937"/>
          </a:xfr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7113" y="168275"/>
            <a:ext cx="317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25"/>
          <p:cNvPicPr>
            <a:picLocks noChangeAspect="1"/>
          </p:cNvPicPr>
          <p:nvPr userDrawn="1"/>
        </p:nvPicPr>
        <p:blipFill>
          <a:blip r:embed="rId3" cstate="print"/>
          <a:srcRect r="74110"/>
          <a:stretch>
            <a:fillRect/>
          </a:stretch>
        </p:blipFill>
        <p:spPr bwMode="auto">
          <a:xfrm>
            <a:off x="187325" y="155575"/>
            <a:ext cx="31273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0" y="476250"/>
            <a:ext cx="9142413" cy="0"/>
          </a:xfrm>
          <a:prstGeom prst="line">
            <a:avLst/>
          </a:prstGeom>
          <a:noFill/>
          <a:ln w="76200">
            <a:solidFill>
              <a:srgbClr val="A2AD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500063"/>
            <a:ext cx="9144000" cy="6357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79316" y="173602"/>
            <a:ext cx="6024932" cy="231062"/>
          </a:xfrm>
        </p:spPr>
        <p:txBody>
          <a:bodyPr/>
          <a:lstStyle>
            <a:lvl1pPr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142875" y="6524584"/>
            <a:ext cx="8143901" cy="357187"/>
          </a:xfr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74720"/>
          </a:xfrm>
        </p:spPr>
        <p:txBody>
          <a:bodyPr/>
          <a:lstStyle>
            <a:lvl1pPr algn="l">
              <a:defRPr sz="2400">
                <a:solidFill>
                  <a:srgbClr val="A2AD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500034" y="2071678"/>
            <a:ext cx="8215312" cy="4286246"/>
          </a:xfrm>
        </p:spPr>
        <p:txBody>
          <a:bodyPr/>
          <a:lstStyle>
            <a:lvl1pPr>
              <a:buClr>
                <a:srgbClr val="A2AD00"/>
              </a:buClr>
              <a:tabLst>
                <a:tab pos="273050" algn="l"/>
              </a:tabLst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5F5F5F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 marL="808038" indent="-273050">
              <a:buClr>
                <a:srgbClr val="5F5F5F"/>
              </a:buClr>
              <a:defRPr sz="16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9"/>
          </p:nvPr>
        </p:nvSpPr>
        <p:spPr>
          <a:xfrm>
            <a:off x="464452" y="1357303"/>
            <a:ext cx="6215063" cy="642937"/>
          </a:xfrm>
        </p:spPr>
        <p:txBody>
          <a:bodyPr/>
          <a:lstStyle>
            <a:lvl1pPr>
              <a:buNone/>
              <a:defRPr sz="2000" baseline="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2" name="Foliennummernplatzhalter 19"/>
          <p:cNvSpPr>
            <a:spLocks noGrp="1"/>
          </p:cNvSpPr>
          <p:nvPr>
            <p:ph type="sldNum" sz="quarter" idx="20"/>
          </p:nvPr>
        </p:nvSpPr>
        <p:spPr>
          <a:xfrm>
            <a:off x="6727825" y="6516688"/>
            <a:ext cx="21431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1D8EC72-377D-AE45-B8D1-E2D2C3C0B0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0" y="476250"/>
            <a:ext cx="9142413" cy="0"/>
          </a:xfrm>
          <a:prstGeom prst="line">
            <a:avLst/>
          </a:prstGeom>
          <a:noFill/>
          <a:ln w="76200">
            <a:solidFill>
              <a:srgbClr val="A2AD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Picture 16" descr="MRI-TUM-Logo-Vollton-blau-Pantone300_freigestellt"/>
          <p:cNvPicPr>
            <a:picLocks noChangeAspect="1" noChangeArrowheads="1"/>
          </p:cNvPicPr>
          <p:nvPr userDrawn="1"/>
        </p:nvPicPr>
        <p:blipFill>
          <a:blip r:embed="rId2" cstate="print">
            <a:lum bright="-24000"/>
          </a:blip>
          <a:srcRect l="9846" r="61617" b="26155"/>
          <a:stretch>
            <a:fillRect/>
          </a:stretch>
        </p:blipFill>
        <p:spPr bwMode="auto">
          <a:xfrm>
            <a:off x="195263" y="130175"/>
            <a:ext cx="38576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MRI-TUM-Logo-Vollton-blau-Pantone300_freigestellt"/>
          <p:cNvPicPr>
            <a:picLocks noChangeAspect="1" noChangeArrowheads="1"/>
          </p:cNvPicPr>
          <p:nvPr userDrawn="1"/>
        </p:nvPicPr>
        <p:blipFill>
          <a:blip r:embed="rId2" cstate="print">
            <a:lum bright="-24000"/>
          </a:blip>
          <a:srcRect l="45313" r="17931" b="26155"/>
          <a:stretch>
            <a:fillRect/>
          </a:stretch>
        </p:blipFill>
        <p:spPr bwMode="auto">
          <a:xfrm>
            <a:off x="8532813" y="130175"/>
            <a:ext cx="4968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47332" y="166602"/>
            <a:ext cx="6024932" cy="231062"/>
          </a:xfrm>
        </p:spPr>
        <p:txBody>
          <a:bodyPr/>
          <a:lstStyle>
            <a:lvl1pPr>
              <a:buNone/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142875" y="6524584"/>
            <a:ext cx="8143901" cy="357187"/>
          </a:xfr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500034" y="2071678"/>
            <a:ext cx="8215312" cy="4286246"/>
          </a:xfrm>
        </p:spPr>
        <p:txBody>
          <a:bodyPr/>
          <a:lstStyle>
            <a:lvl1pPr>
              <a:buClr>
                <a:srgbClr val="A2AD00"/>
              </a:buClr>
              <a:tabLst>
                <a:tab pos="273050" algn="l"/>
              </a:tabLst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08038" indent="-273050">
              <a:buClr>
                <a:schemeClr val="bg1">
                  <a:lumMod val="65000"/>
                </a:schemeClr>
              </a:buCl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9"/>
          </p:nvPr>
        </p:nvSpPr>
        <p:spPr>
          <a:xfrm>
            <a:off x="464452" y="1357303"/>
            <a:ext cx="6215063" cy="642937"/>
          </a:xfr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7" name="Titel 20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74720"/>
          </a:xfrm>
        </p:spPr>
        <p:txBody>
          <a:bodyPr/>
          <a:lstStyle>
            <a:lvl1pPr algn="l">
              <a:defRPr sz="2400">
                <a:solidFill>
                  <a:srgbClr val="A2AD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3" name="Foliennummernplatzhalter 19"/>
          <p:cNvSpPr>
            <a:spLocks noGrp="1"/>
          </p:cNvSpPr>
          <p:nvPr>
            <p:ph type="sldNum" sz="quarter" idx="20"/>
          </p:nvPr>
        </p:nvSpPr>
        <p:spPr>
          <a:xfrm>
            <a:off x="6727825" y="6516688"/>
            <a:ext cx="21431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B955163D-F647-514A-928B-942808E253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95F611-995E-BB41-92DE-EB6D6F1472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2"/>
          <p:cNvSpPr>
            <a:spLocks noChangeArrowheads="1"/>
          </p:cNvSpPr>
          <p:nvPr userDrawn="1"/>
        </p:nvSpPr>
        <p:spPr bwMode="auto">
          <a:xfrm>
            <a:off x="0" y="0"/>
            <a:ext cx="9142413" cy="6858000"/>
          </a:xfrm>
          <a:prstGeom prst="rect">
            <a:avLst/>
          </a:prstGeom>
          <a:solidFill>
            <a:srgbClr val="002848"/>
          </a:solidFill>
          <a:ln w="9525">
            <a:solidFill>
              <a:srgbClr val="00284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8" descr="Mirjam Renders Nieren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852936"/>
            <a:ext cx="2440063" cy="308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219521" y="1916832"/>
            <a:ext cx="88169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kumimoji="0" lang="de-DE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2400" dirty="0">
                <a:solidFill>
                  <a:schemeClr val="bg1"/>
                </a:solidFill>
              </a:rPr>
              <a:t>14. Oberbayerische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</a:rPr>
              <a:t>Interdisziplinäre </a:t>
            </a:r>
            <a:r>
              <a:rPr lang="de-DE" sz="2400" dirty="0" err="1">
                <a:solidFill>
                  <a:schemeClr val="bg1"/>
                </a:solidFill>
              </a:rPr>
              <a:t>Nephrologietagung</a:t>
            </a:r>
            <a:endParaRPr lang="de-DE" sz="2400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de-DE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21.04.2018</a:t>
            </a:r>
          </a:p>
          <a:p>
            <a:pPr algn="ctr" eaLnBrk="0" hangingPunct="0">
              <a:defRPr/>
            </a:pPr>
            <a:endParaRPr kumimoji="0" lang="de-DE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r>
              <a:rPr lang="de-DE" sz="2400" b="1" dirty="0">
                <a:solidFill>
                  <a:schemeClr val="bg1"/>
                </a:solidFill>
              </a:rPr>
              <a:t>          Verschlechterung der Nierentransplantatfunktion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            – Woran muss ich denken? Was kann ich tun?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15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1" name="Textplatzhalter 4"/>
          <p:cNvSpPr txBox="1">
            <a:spLocks/>
          </p:cNvSpPr>
          <p:nvPr/>
        </p:nvSpPr>
        <p:spPr bwMode="auto">
          <a:xfrm>
            <a:off x="457200" y="2492896"/>
            <a:ext cx="548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Lutz Renders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Abteilung für 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Nephrologie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Klinikum rechts der Isar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Technische Universität München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3A3F16B-4691-9740-85C2-2F2C318F01E0}"/>
              </a:ext>
            </a:extLst>
          </p:cNvPr>
          <p:cNvSpPr txBox="1"/>
          <p:nvPr/>
        </p:nvSpPr>
        <p:spPr>
          <a:xfrm>
            <a:off x="8311793" y="10993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7" name="Oval 6"/>
          <p:cNvSpPr/>
          <p:nvPr/>
        </p:nvSpPr>
        <p:spPr>
          <a:xfrm>
            <a:off x="5724128" y="2060848"/>
            <a:ext cx="2376264" cy="2226568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Organ</a:t>
            </a:r>
          </a:p>
        </p:txBody>
      </p:sp>
      <p:sp>
        <p:nvSpPr>
          <p:cNvPr id="8" name="Oval 7"/>
          <p:cNvSpPr/>
          <p:nvPr/>
        </p:nvSpPr>
        <p:spPr>
          <a:xfrm>
            <a:off x="683568" y="2060848"/>
            <a:ext cx="2304256" cy="2298576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Empfänger</a:t>
            </a:r>
          </a:p>
        </p:txBody>
      </p:sp>
      <p:sp>
        <p:nvSpPr>
          <p:cNvPr id="9" name="Rechteck 8"/>
          <p:cNvSpPr/>
          <p:nvPr/>
        </p:nvSpPr>
        <p:spPr>
          <a:xfrm>
            <a:off x="3048000" y="5029200"/>
            <a:ext cx="3276600" cy="1676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Transplantatüberleben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707904" y="2978594"/>
            <a:ext cx="1447800" cy="1588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10800000">
            <a:off x="3707904" y="3284982"/>
            <a:ext cx="1447800" cy="1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6324600" y="4343400"/>
            <a:ext cx="533400" cy="45561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5400000">
            <a:off x="6553200" y="4495800"/>
            <a:ext cx="533400" cy="53340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10800000">
            <a:off x="2286001" y="4495800"/>
            <a:ext cx="609601" cy="45720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514600" y="4267200"/>
            <a:ext cx="533401" cy="45720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81000" y="114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Nachsorge nach Nierentransplantation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Was sind unsere Probleme?</a:t>
            </a:r>
          </a:p>
          <a:p>
            <a:pPr eaLnBrk="0" hangingPunct="0"/>
            <a:endParaRPr lang="de-DE" sz="2800" dirty="0">
              <a:solidFill>
                <a:schemeClr val="accent1"/>
              </a:solidFill>
              <a:latin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67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65672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Beispiel 1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Erstvorstellung unbekannter Patient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988840"/>
            <a:ext cx="8763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Männlich 57 Jahre, </a:t>
            </a:r>
            <a:r>
              <a:rPr lang="de-DE" sz="2000" dirty="0" err="1"/>
              <a:t>Ntx</a:t>
            </a:r>
            <a:r>
              <a:rPr lang="de-DE" sz="2000" dirty="0"/>
              <a:t> vor drei Monaten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GE: </a:t>
            </a:r>
            <a:r>
              <a:rPr lang="de-DE" sz="2000" dirty="0" err="1"/>
              <a:t>IgA</a:t>
            </a:r>
            <a:r>
              <a:rPr lang="de-DE" sz="2000" dirty="0"/>
              <a:t>-Nephritis, Arterielle Hypertonie (ED: 12 Jahren)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Vorstellungsgrund: Fieber, AZ-Verschlechterung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Freitag, 14:00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Wartezimmer voll 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Zuvor 12 Patienten mit Fieber (meist „pulmonal assoziiert“) gesehen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65672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Beispiel 1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Erstvorstellung unbekannter Patient (akutes Problem)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988840"/>
            <a:ext cx="8763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Männlich 57 Jahre,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</a:rPr>
              <a:t>Ntx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 vor drei Monaten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GE: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</a:rPr>
              <a:t>IgA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-Nephritis, Arterielle Hypertonie (ED: 12 Jahren)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Was machen Sie?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800" dirty="0">
              <a:solidFill>
                <a:srgbClr val="000066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93CC35D-B81B-2640-A556-CBBA25C9E858}"/>
              </a:ext>
            </a:extLst>
          </p:cNvPr>
          <p:cNvSpPr/>
          <p:nvPr/>
        </p:nvSpPr>
        <p:spPr>
          <a:xfrm>
            <a:off x="755576" y="3932994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Anamnese</a:t>
            </a:r>
          </a:p>
          <a:p>
            <a:pPr algn="ctr"/>
            <a:r>
              <a:rPr lang="de-DE" dirty="0"/>
              <a:t>Untersuchung</a:t>
            </a:r>
          </a:p>
          <a:p>
            <a:pPr algn="ctr"/>
            <a:r>
              <a:rPr lang="de-DE" dirty="0"/>
              <a:t>Labor?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F330586-1311-864C-8AE9-1E6AF5D8869B}"/>
              </a:ext>
            </a:extLst>
          </p:cNvPr>
          <p:cNvSpPr/>
          <p:nvPr/>
        </p:nvSpPr>
        <p:spPr>
          <a:xfrm>
            <a:off x="3591842" y="3932994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Entscheidung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9AD400A-C726-404D-AE33-1F855779B1AC}"/>
              </a:ext>
            </a:extLst>
          </p:cNvPr>
          <p:cNvCxnSpPr/>
          <p:nvPr/>
        </p:nvCxnSpPr>
        <p:spPr>
          <a:xfrm>
            <a:off x="2583730" y="4365104"/>
            <a:ext cx="900000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E9DB4B9-DCA9-F043-A11A-96F6F65F205E}"/>
              </a:ext>
            </a:extLst>
          </p:cNvPr>
          <p:cNvCxnSpPr>
            <a:cxnSpLocks/>
          </p:cNvCxnSpPr>
          <p:nvPr/>
        </p:nvCxnSpPr>
        <p:spPr>
          <a:xfrm flipV="1">
            <a:off x="5508104" y="3717032"/>
            <a:ext cx="920004" cy="43204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83D4E3A-134C-2F45-9346-DCF502FA1626}"/>
              </a:ext>
            </a:extLst>
          </p:cNvPr>
          <p:cNvSpPr/>
          <p:nvPr/>
        </p:nvSpPr>
        <p:spPr>
          <a:xfrm>
            <a:off x="6532091" y="3248980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Therapie</a:t>
            </a:r>
          </a:p>
          <a:p>
            <a:pPr algn="ctr"/>
            <a:r>
              <a:rPr lang="de-DE" dirty="0"/>
              <a:t>über Praxis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A52ECCD-92EB-A942-9B97-047CF84037E2}"/>
              </a:ext>
            </a:extLst>
          </p:cNvPr>
          <p:cNvCxnSpPr>
            <a:cxnSpLocks/>
          </p:cNvCxnSpPr>
          <p:nvPr/>
        </p:nvCxnSpPr>
        <p:spPr>
          <a:xfrm>
            <a:off x="5508104" y="4617070"/>
            <a:ext cx="920004" cy="50405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05511D88-AAB0-6641-AC11-EA1A12EAF88E}"/>
              </a:ext>
            </a:extLst>
          </p:cNvPr>
          <p:cNvSpPr/>
          <p:nvPr/>
        </p:nvSpPr>
        <p:spPr>
          <a:xfrm>
            <a:off x="6532091" y="4653074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Therapie</a:t>
            </a:r>
          </a:p>
          <a:p>
            <a:pPr algn="ctr"/>
            <a:r>
              <a:rPr lang="de-DE" dirty="0"/>
              <a:t>über ???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38FA50C-01FA-F845-8A7A-535E63BCFCB2}"/>
              </a:ext>
            </a:extLst>
          </p:cNvPr>
          <p:cNvSpPr txBox="1"/>
          <p:nvPr/>
        </p:nvSpPr>
        <p:spPr>
          <a:xfrm>
            <a:off x="611560" y="5471843"/>
            <a:ext cx="5068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Labor: Minimum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BB, CRP (?), </a:t>
            </a:r>
            <a:r>
              <a:rPr lang="de-DE" dirty="0" err="1"/>
              <a:t>Krea</a:t>
            </a:r>
            <a:r>
              <a:rPr lang="de-DE" dirty="0"/>
              <a:t>, Harnstoff, K, Na, </a:t>
            </a:r>
            <a:r>
              <a:rPr lang="de-DE" dirty="0" err="1"/>
              <a:t>Ca</a:t>
            </a:r>
            <a:r>
              <a:rPr lang="de-DE" dirty="0"/>
              <a:t>,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3EE5A99-F662-B245-BF79-D6F39F680C97}"/>
              </a:ext>
            </a:extLst>
          </p:cNvPr>
          <p:cNvSpPr/>
          <p:nvPr/>
        </p:nvSpPr>
        <p:spPr>
          <a:xfrm>
            <a:off x="611560" y="6188281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Falls </a:t>
            </a:r>
            <a:r>
              <a:rPr lang="de-DE" dirty="0" err="1"/>
              <a:t>eGFR</a:t>
            </a:r>
            <a:r>
              <a:rPr lang="de-DE" dirty="0"/>
              <a:t> &lt;30ml/Min bekannt: Phosphat, venöse BGA (</a:t>
            </a:r>
            <a:r>
              <a:rPr lang="de-DE" dirty="0" err="1"/>
              <a:t>met</a:t>
            </a:r>
            <a:r>
              <a:rPr lang="de-DE" dirty="0"/>
              <a:t>. Azidose?)</a:t>
            </a:r>
          </a:p>
        </p:txBody>
      </p:sp>
    </p:spTree>
    <p:extLst>
      <p:ext uri="{BB962C8B-B14F-4D97-AF65-F5344CB8AC3E}">
        <p14:creationId xmlns:p14="http://schemas.microsoft.com/office/powerpoint/2010/main" val="16713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4"/>
      <p:bldP spid="2" grpId="0" animBg="1"/>
      <p:bldP spid="8" grpId="0" animBg="1"/>
      <p:bldP spid="13" grpId="0" animBg="1"/>
      <p:bldP spid="17" grpId="0" animBg="1"/>
      <p:bldP spid="1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65672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Exkurs 1</a:t>
            </a:r>
          </a:p>
          <a:p>
            <a:pPr eaLnBrk="0" hangingPunct="0"/>
            <a:r>
              <a:rPr lang="de-DE" sz="2400" b="1" dirty="0" err="1">
                <a:solidFill>
                  <a:schemeClr val="accent1"/>
                </a:solidFill>
              </a:rPr>
              <a:t>eGFR</a:t>
            </a:r>
            <a:r>
              <a:rPr lang="de-DE" sz="2400" b="1" dirty="0">
                <a:solidFill>
                  <a:schemeClr val="accent1"/>
                </a:solidFill>
              </a:rPr>
              <a:t> &lt; 30 ml/Min (Kreatinin 1,5-2,5mg/dl)</a:t>
            </a:r>
            <a:endParaRPr lang="de-DE" b="1" dirty="0">
              <a:solidFill>
                <a:schemeClr val="accent1"/>
              </a:solidFill>
            </a:endParaRP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93CC35D-B81B-2640-A556-CBBA25C9E858}"/>
              </a:ext>
            </a:extLst>
          </p:cNvPr>
          <p:cNvSpPr/>
          <p:nvPr/>
        </p:nvSpPr>
        <p:spPr>
          <a:xfrm>
            <a:off x="364460" y="3680966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eGFR</a:t>
            </a:r>
            <a:endParaRPr lang="de-DE" dirty="0"/>
          </a:p>
          <a:p>
            <a:pPr algn="ctr"/>
            <a:r>
              <a:rPr lang="de-DE" dirty="0"/>
              <a:t>&lt;30ml/Min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F330586-1311-864C-8AE9-1E6AF5D8869B}"/>
              </a:ext>
            </a:extLst>
          </p:cNvPr>
          <p:cNvSpPr/>
          <p:nvPr/>
        </p:nvSpPr>
        <p:spPr>
          <a:xfrm>
            <a:off x="3556859" y="1985289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Metabolische</a:t>
            </a:r>
          </a:p>
          <a:p>
            <a:pPr algn="ctr"/>
            <a:r>
              <a:rPr lang="de-DE" dirty="0"/>
              <a:t>Azidose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9AD400A-C726-404D-AE33-1F855779B1AC}"/>
              </a:ext>
            </a:extLst>
          </p:cNvPr>
          <p:cNvCxnSpPr>
            <a:cxnSpLocks/>
          </p:cNvCxnSpPr>
          <p:nvPr/>
        </p:nvCxnSpPr>
        <p:spPr>
          <a:xfrm flipV="1">
            <a:off x="2195736" y="2348881"/>
            <a:ext cx="1224136" cy="122413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E9DB4B9-DCA9-F043-A11A-96F6F65F205E}"/>
              </a:ext>
            </a:extLst>
          </p:cNvPr>
          <p:cNvCxnSpPr>
            <a:cxnSpLocks/>
          </p:cNvCxnSpPr>
          <p:nvPr/>
        </p:nvCxnSpPr>
        <p:spPr>
          <a:xfrm>
            <a:off x="2379287" y="4077072"/>
            <a:ext cx="1040492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83D4E3A-134C-2F45-9346-DCF502FA1626}"/>
              </a:ext>
            </a:extLst>
          </p:cNvPr>
          <p:cNvSpPr/>
          <p:nvPr/>
        </p:nvSpPr>
        <p:spPr>
          <a:xfrm>
            <a:off x="3556859" y="3680966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Sekundärer Hyperpara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A52ECCD-92EB-A942-9B97-047CF84037E2}"/>
              </a:ext>
            </a:extLst>
          </p:cNvPr>
          <p:cNvCxnSpPr>
            <a:cxnSpLocks/>
          </p:cNvCxnSpPr>
          <p:nvPr/>
        </p:nvCxnSpPr>
        <p:spPr>
          <a:xfrm>
            <a:off x="2195736" y="4725144"/>
            <a:ext cx="1103555" cy="75963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05511D88-AAB0-6641-AC11-EA1A12EAF88E}"/>
              </a:ext>
            </a:extLst>
          </p:cNvPr>
          <p:cNvSpPr/>
          <p:nvPr/>
        </p:nvSpPr>
        <p:spPr>
          <a:xfrm>
            <a:off x="3556859" y="5232767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Renale Anämie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2ED454D-3CB6-194D-98CD-4BF4F0279E8F}"/>
              </a:ext>
            </a:extLst>
          </p:cNvPr>
          <p:cNvSpPr txBox="1"/>
          <p:nvPr/>
        </p:nvSpPr>
        <p:spPr>
          <a:xfrm>
            <a:off x="5652120" y="377968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Ca</a:t>
            </a:r>
            <a:r>
              <a:rPr lang="de-DE" dirty="0"/>
              <a:t> (Cave </a:t>
            </a:r>
            <a:r>
              <a:rPr lang="de-DE" dirty="0" err="1"/>
              <a:t>Eiweiss</a:t>
            </a:r>
            <a:r>
              <a:rPr lang="de-DE" dirty="0"/>
              <a:t>), Phosphat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48184F9-73BE-8447-A7F8-65407B4EB79B}"/>
              </a:ext>
            </a:extLst>
          </p:cNvPr>
          <p:cNvSpPr txBox="1"/>
          <p:nvPr/>
        </p:nvSpPr>
        <p:spPr>
          <a:xfrm>
            <a:off x="2035180" y="6415236"/>
            <a:ext cx="571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Beim akuten Nierenversagen keine renale Anämie!</a:t>
            </a:r>
          </a:p>
        </p:txBody>
      </p:sp>
    </p:spTree>
    <p:extLst>
      <p:ext uri="{BB962C8B-B14F-4D97-AF65-F5344CB8AC3E}">
        <p14:creationId xmlns:p14="http://schemas.microsoft.com/office/powerpoint/2010/main" val="12567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7" grpId="0" animBg="1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65672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Beispiel 2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Abklärung Patient 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0D51904-2D63-2C46-87B3-A9C99510BF82}"/>
              </a:ext>
            </a:extLst>
          </p:cNvPr>
          <p:cNvSpPr/>
          <p:nvPr/>
        </p:nvSpPr>
        <p:spPr>
          <a:xfrm>
            <a:off x="-180528" y="1962778"/>
            <a:ext cx="97210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hangingPunct="0">
              <a:spcBef>
                <a:spcPts val="0"/>
              </a:spcBef>
              <a:buClr>
                <a:schemeClr val="accent1"/>
              </a:buClr>
            </a:pPr>
            <a:r>
              <a:rPr lang="de-DE" b="1" dirty="0"/>
              <a:t>Patient, 76 Jahre, </a:t>
            </a:r>
            <a:r>
              <a:rPr lang="de-DE" b="1" dirty="0" err="1"/>
              <a:t>Ntx</a:t>
            </a:r>
            <a:r>
              <a:rPr lang="de-DE" b="1" dirty="0"/>
              <a:t> vor 14  Jahren</a:t>
            </a:r>
          </a:p>
          <a:p>
            <a:pPr lvl="3" eaLnBrk="0" hangingPunct="0">
              <a:spcBef>
                <a:spcPts val="0"/>
              </a:spcBef>
              <a:buClr>
                <a:schemeClr val="accent1"/>
              </a:buClr>
            </a:pPr>
            <a:r>
              <a:rPr lang="de-DE" b="1" dirty="0"/>
              <a:t>78 kg/ 178 cm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GE: ADPKD; Nieren vor </a:t>
            </a:r>
            <a:r>
              <a:rPr lang="de-DE" b="1" dirty="0" err="1"/>
              <a:t>NTx</a:t>
            </a:r>
            <a:r>
              <a:rPr lang="de-DE" b="1" dirty="0"/>
              <a:t> (Größe) entfernt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Diabetes </a:t>
            </a:r>
            <a:r>
              <a:rPr lang="de-DE" b="1" dirty="0" err="1"/>
              <a:t>post</a:t>
            </a:r>
            <a:r>
              <a:rPr lang="de-DE" b="1" dirty="0"/>
              <a:t> </a:t>
            </a:r>
            <a:r>
              <a:rPr lang="de-DE" b="1" dirty="0" err="1"/>
              <a:t>NTx</a:t>
            </a:r>
            <a:r>
              <a:rPr lang="de-DE" b="1" dirty="0"/>
              <a:t> (Insulin)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Arterielle Hypertonie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b="1" dirty="0"/>
          </a:p>
          <a:p>
            <a:pPr lvl="3" eaLnBrk="0" hangingPunct="0">
              <a:spcBef>
                <a:spcPts val="0"/>
              </a:spcBef>
              <a:buClr>
                <a:schemeClr val="accent1"/>
              </a:buClr>
            </a:pPr>
            <a:r>
              <a:rPr lang="de-DE" b="1" dirty="0"/>
              <a:t>AZ-Verschlechterung, müde, kein Fieber</a:t>
            </a:r>
          </a:p>
          <a:p>
            <a:pPr lvl="3" eaLnBrk="0" hangingPunct="0">
              <a:spcBef>
                <a:spcPts val="0"/>
              </a:spcBef>
              <a:buClr>
                <a:schemeClr val="accent1"/>
              </a:buClr>
            </a:pPr>
            <a:endParaRPr lang="de-DE" b="1" dirty="0"/>
          </a:p>
          <a:p>
            <a:pPr lvl="3" eaLnBrk="0" hangingPunct="0">
              <a:spcBef>
                <a:spcPts val="0"/>
              </a:spcBef>
              <a:buClr>
                <a:schemeClr val="accent1"/>
              </a:buClr>
            </a:pPr>
            <a:r>
              <a:rPr lang="de-DE" b="1" dirty="0"/>
              <a:t>Labor: 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Hb 8,9g/dl, 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 err="1"/>
              <a:t>Krea</a:t>
            </a:r>
            <a:r>
              <a:rPr lang="de-DE" b="1" dirty="0"/>
              <a:t> 9,4mg/dl (2,4mg/dl vor 18 Monaten)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 err="1"/>
              <a:t>Calzium</a:t>
            </a:r>
            <a:r>
              <a:rPr lang="de-DE" b="1" dirty="0"/>
              <a:t> 2,4 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Phosphat 8,1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pH 7,035, PCO2: 43, </a:t>
            </a:r>
            <a:r>
              <a:rPr lang="de-DE" b="1" dirty="0" err="1"/>
              <a:t>Bic</a:t>
            </a:r>
            <a:r>
              <a:rPr lang="de-DE" b="1" dirty="0"/>
              <a:t> 9,5</a:t>
            </a:r>
          </a:p>
          <a:p>
            <a:pPr marL="1657350" lvl="3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Kalium 4,4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83654E-7868-8340-A6A1-F161D8CB899E}"/>
              </a:ext>
            </a:extLst>
          </p:cNvPr>
          <p:cNvSpPr txBox="1"/>
          <p:nvPr/>
        </p:nvSpPr>
        <p:spPr>
          <a:xfrm>
            <a:off x="132174" y="6381328"/>
            <a:ext cx="888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Eher chronisches </a:t>
            </a:r>
            <a:r>
              <a:rPr lang="de-DE" b="1" dirty="0" err="1"/>
              <a:t>NTv</a:t>
            </a:r>
            <a:r>
              <a:rPr lang="de-DE" b="1" dirty="0"/>
              <a:t>-Versagen, normales Kalium schließt Azidose nicht aus!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44A390-5960-FD41-8133-CB41CB4E944A}"/>
              </a:ext>
            </a:extLst>
          </p:cNvPr>
          <p:cNvSpPr txBox="1"/>
          <p:nvPr/>
        </p:nvSpPr>
        <p:spPr>
          <a:xfrm>
            <a:off x="278534" y="443711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Anämie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3B5A269-093F-E54A-AF4E-0447E5BDCD2D}"/>
              </a:ext>
            </a:extLst>
          </p:cNvPr>
          <p:cNvSpPr txBox="1"/>
          <p:nvPr/>
        </p:nvSpPr>
        <p:spPr>
          <a:xfrm>
            <a:off x="278534" y="508565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Sek. HPT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B76EDE-1777-624E-B1C6-398E26313610}"/>
              </a:ext>
            </a:extLst>
          </p:cNvPr>
          <p:cNvSpPr txBox="1"/>
          <p:nvPr/>
        </p:nvSpPr>
        <p:spPr>
          <a:xfrm>
            <a:off x="321066" y="562622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Azidose</a:t>
            </a:r>
          </a:p>
        </p:txBody>
      </p:sp>
    </p:spTree>
    <p:extLst>
      <p:ext uri="{BB962C8B-B14F-4D97-AF65-F5344CB8AC3E}">
        <p14:creationId xmlns:p14="http://schemas.microsoft.com/office/powerpoint/2010/main" val="36532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65672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Beispiel 1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Abklärung Patient 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0D51904-2D63-2C46-87B3-A9C99510BF82}"/>
              </a:ext>
            </a:extLst>
          </p:cNvPr>
          <p:cNvSpPr/>
          <p:nvPr/>
        </p:nvSpPr>
        <p:spPr>
          <a:xfrm>
            <a:off x="467544" y="1772816"/>
            <a:ext cx="97210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Männlich 57 Jahre,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</a:rPr>
              <a:t>Ntx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 vor drei Monaten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GE: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</a:rPr>
              <a:t>IgA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-Nephritis, Arterielle Hypertonie (ED: 12 Jahren), Fieber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 err="1"/>
              <a:t>Immunsuppressiva</a:t>
            </a:r>
            <a:r>
              <a:rPr lang="de-DE" sz="2000" dirty="0"/>
              <a:t>: </a:t>
            </a:r>
          </a:p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 err="1"/>
              <a:t>Tacrolimus</a:t>
            </a:r>
            <a:r>
              <a:rPr lang="de-DE" sz="2000" dirty="0"/>
              <a:t> 2mg-0-2mg, </a:t>
            </a:r>
          </a:p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 err="1"/>
              <a:t>Mycophenolsäure</a:t>
            </a:r>
            <a:r>
              <a:rPr lang="de-DE" sz="2000" dirty="0"/>
              <a:t> 1g- 0-1g</a:t>
            </a:r>
          </a:p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Prednison 10mg -0-0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b="1" dirty="0">
              <a:solidFill>
                <a:schemeClr val="bg2">
                  <a:lumMod val="7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r>
              <a:rPr lang="de-DE" b="1" dirty="0"/>
              <a:t>Untersuchung:</a:t>
            </a:r>
          </a:p>
          <a:p>
            <a:pPr marL="285750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VZ: Normbereich, AF 13/ Min</a:t>
            </a:r>
          </a:p>
          <a:p>
            <a:pPr marL="285750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 err="1"/>
              <a:t>Euhydriert</a:t>
            </a:r>
            <a:endParaRPr lang="de-DE" b="1" dirty="0"/>
          </a:p>
          <a:p>
            <a:pPr marL="285750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Atemgeräusch verschärft, Rasselgeräusche links basal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endParaRPr lang="de-DE" b="1" dirty="0"/>
          </a:p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r>
              <a:rPr lang="de-DE" b="1" dirty="0"/>
              <a:t>Labor</a:t>
            </a:r>
          </a:p>
          <a:p>
            <a:pPr marL="285750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Hb 11,9g/dl, </a:t>
            </a:r>
          </a:p>
          <a:p>
            <a:pPr marL="285750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 err="1"/>
              <a:t>Krea</a:t>
            </a:r>
            <a:r>
              <a:rPr lang="de-DE" b="1" dirty="0"/>
              <a:t> 1,4,mg/dl (1,43mg/dl vor 6 Wochen)</a:t>
            </a:r>
          </a:p>
          <a:p>
            <a:pPr marL="285750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CRP 1,7mg/dl</a:t>
            </a:r>
          </a:p>
          <a:p>
            <a:pPr marL="285750" indent="-28575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Kalium 4,4mmol/l, </a:t>
            </a:r>
            <a:r>
              <a:rPr lang="de-DE" b="1" dirty="0" err="1"/>
              <a:t>Ca</a:t>
            </a:r>
            <a:r>
              <a:rPr lang="de-DE" b="1" dirty="0"/>
              <a:t> 2,4mmol/l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094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65672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Beispiel 1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Erstvorstellung unbekannter Patient (akutes Problem)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1873924"/>
            <a:ext cx="8763000" cy="9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Männlich 57 Jahre,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</a:rPr>
              <a:t>Ntx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 vor drei Monaten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GE: 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</a:rPr>
              <a:t>IgA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-Nephritis, Arterielle Hypertonie (ED: 12 Jahren)</a:t>
            </a:r>
          </a:p>
          <a:p>
            <a:endParaRPr lang="de-DE" b="1" dirty="0"/>
          </a:p>
          <a:p>
            <a:r>
              <a:rPr lang="de-DE" b="1" dirty="0"/>
              <a:t>Labor: Minimum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BB, CRP (?), </a:t>
            </a:r>
            <a:r>
              <a:rPr lang="de-DE" dirty="0" err="1"/>
              <a:t>Krea</a:t>
            </a:r>
            <a:r>
              <a:rPr lang="de-DE" dirty="0"/>
              <a:t>, Harnstoff, K, Na, </a:t>
            </a:r>
            <a:r>
              <a:rPr lang="de-DE" dirty="0" err="1"/>
              <a:t>Ca</a:t>
            </a:r>
            <a:endParaRPr lang="de-DE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Falls </a:t>
            </a:r>
            <a:r>
              <a:rPr lang="de-DE" dirty="0" err="1"/>
              <a:t>eGFR</a:t>
            </a:r>
            <a:r>
              <a:rPr lang="de-DE" dirty="0"/>
              <a:t> &lt;30ml/Min bekannt: P, venöse BGA (</a:t>
            </a:r>
            <a:r>
              <a:rPr lang="de-DE" dirty="0" err="1"/>
              <a:t>met</a:t>
            </a:r>
            <a:r>
              <a:rPr lang="de-DE" dirty="0"/>
              <a:t>. Azidose?)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>
              <a:solidFill>
                <a:schemeClr val="bg2">
                  <a:lumMod val="7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endParaRPr lang="de-DE" sz="20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0D51904-2D63-2C46-87B3-A9C99510BF82}"/>
              </a:ext>
            </a:extLst>
          </p:cNvPr>
          <p:cNvSpPr/>
          <p:nvPr/>
        </p:nvSpPr>
        <p:spPr>
          <a:xfrm>
            <a:off x="-972616" y="3861048"/>
            <a:ext cx="97210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hangingPunct="0">
              <a:spcBef>
                <a:spcPts val="0"/>
              </a:spcBef>
              <a:buClr>
                <a:schemeClr val="accent1"/>
              </a:buClr>
            </a:pPr>
            <a:r>
              <a:rPr lang="de-DE" b="1" dirty="0"/>
              <a:t>Labor: erweitert</a:t>
            </a:r>
          </a:p>
          <a:p>
            <a:pPr marL="2171700" lvl="4" indent="-34290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Infekt: Influenza-Schnelltest, (Kultur, CMV-PCR, BK-PCR)</a:t>
            </a:r>
          </a:p>
          <a:p>
            <a:pPr marL="2171700" lvl="4" indent="-342900" eaLnBrk="0" hangingPunc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Bluttalspiegel: </a:t>
            </a:r>
            <a:r>
              <a:rPr lang="de-DE" sz="2000" dirty="0" err="1"/>
              <a:t>Tacrolimus</a:t>
            </a:r>
            <a:r>
              <a:rPr lang="de-DE" sz="2000" dirty="0"/>
              <a:t>, </a:t>
            </a:r>
            <a:r>
              <a:rPr lang="de-DE" sz="2000" dirty="0" err="1"/>
              <a:t>Cyclosporin</a:t>
            </a:r>
            <a:r>
              <a:rPr lang="de-DE" sz="2000" dirty="0"/>
              <a:t> A, </a:t>
            </a:r>
            <a:r>
              <a:rPr lang="de-DE" sz="2000" dirty="0" err="1"/>
              <a:t>Everolimus</a:t>
            </a:r>
            <a:r>
              <a:rPr lang="de-DE" sz="2000" dirty="0"/>
              <a:t>, </a:t>
            </a:r>
            <a:r>
              <a:rPr lang="de-DE" sz="2000" dirty="0" err="1"/>
              <a:t>Sirolimus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014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65672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Beispiel 1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Erstvorstellung unbekannter Patient (akutes Problem)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988840"/>
            <a:ext cx="8763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800" dirty="0">
              <a:solidFill>
                <a:srgbClr val="000066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93CC35D-B81B-2640-A556-CBBA25C9E858}"/>
              </a:ext>
            </a:extLst>
          </p:cNvPr>
          <p:cNvSpPr/>
          <p:nvPr/>
        </p:nvSpPr>
        <p:spPr>
          <a:xfrm>
            <a:off x="755576" y="2600846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Anamnese</a:t>
            </a:r>
          </a:p>
          <a:p>
            <a:pPr algn="ctr"/>
            <a:r>
              <a:rPr lang="de-DE" dirty="0"/>
              <a:t>Untersuchung</a:t>
            </a:r>
          </a:p>
          <a:p>
            <a:pPr algn="ctr"/>
            <a:r>
              <a:rPr lang="de-DE" dirty="0"/>
              <a:t>Labor?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F330586-1311-864C-8AE9-1E6AF5D8869B}"/>
              </a:ext>
            </a:extLst>
          </p:cNvPr>
          <p:cNvSpPr/>
          <p:nvPr/>
        </p:nvSpPr>
        <p:spPr>
          <a:xfrm>
            <a:off x="3591842" y="2600846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Entscheidung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9AD400A-C726-404D-AE33-1F855779B1AC}"/>
              </a:ext>
            </a:extLst>
          </p:cNvPr>
          <p:cNvCxnSpPr/>
          <p:nvPr/>
        </p:nvCxnSpPr>
        <p:spPr>
          <a:xfrm>
            <a:off x="2583730" y="3032956"/>
            <a:ext cx="900000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E9DB4B9-DCA9-F043-A11A-96F6F65F205E}"/>
              </a:ext>
            </a:extLst>
          </p:cNvPr>
          <p:cNvCxnSpPr>
            <a:cxnSpLocks/>
          </p:cNvCxnSpPr>
          <p:nvPr/>
        </p:nvCxnSpPr>
        <p:spPr>
          <a:xfrm flipV="1">
            <a:off x="5508104" y="2384884"/>
            <a:ext cx="920004" cy="43204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83D4E3A-134C-2F45-9346-DCF502FA1626}"/>
              </a:ext>
            </a:extLst>
          </p:cNvPr>
          <p:cNvSpPr/>
          <p:nvPr/>
        </p:nvSpPr>
        <p:spPr>
          <a:xfrm>
            <a:off x="6532091" y="1916832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Therapie</a:t>
            </a:r>
          </a:p>
          <a:p>
            <a:pPr algn="ctr"/>
            <a:r>
              <a:rPr lang="de-DE" dirty="0"/>
              <a:t>über Praxis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A52ECCD-92EB-A942-9B97-047CF84037E2}"/>
              </a:ext>
            </a:extLst>
          </p:cNvPr>
          <p:cNvCxnSpPr>
            <a:cxnSpLocks/>
          </p:cNvCxnSpPr>
          <p:nvPr/>
        </p:nvCxnSpPr>
        <p:spPr>
          <a:xfrm>
            <a:off x="5508104" y="3284922"/>
            <a:ext cx="920004" cy="50405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05511D88-AAB0-6641-AC11-EA1A12EAF88E}"/>
              </a:ext>
            </a:extLst>
          </p:cNvPr>
          <p:cNvSpPr/>
          <p:nvPr/>
        </p:nvSpPr>
        <p:spPr>
          <a:xfrm>
            <a:off x="6532091" y="3320926"/>
            <a:ext cx="167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Therapie</a:t>
            </a:r>
          </a:p>
          <a:p>
            <a:pPr algn="ctr"/>
            <a:r>
              <a:rPr lang="de-DE" dirty="0"/>
              <a:t>über ???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38FA50C-01FA-F845-8A7A-535E63BCFCB2}"/>
              </a:ext>
            </a:extLst>
          </p:cNvPr>
          <p:cNvSpPr txBox="1"/>
          <p:nvPr/>
        </p:nvSpPr>
        <p:spPr>
          <a:xfrm>
            <a:off x="661330" y="4004940"/>
            <a:ext cx="5818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Entscheidungsbaum Fieber</a:t>
            </a:r>
          </a:p>
          <a:p>
            <a:endParaRPr lang="de-DE" b="1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Allgemeinzustand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Verdachtsfokus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Ambulante Therapie wahrscheinlich effektiv?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Kontakt </a:t>
            </a:r>
            <a:r>
              <a:rPr lang="de-DE" b="1" dirty="0" err="1"/>
              <a:t>Nephrologe</a:t>
            </a:r>
            <a:r>
              <a:rPr lang="de-DE" b="1" dirty="0"/>
              <a:t>/ Transplantationszentrum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Änderung Immunsuppression?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7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44345" y="1484784"/>
            <a:ext cx="84041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1"/>
              </a:buClr>
            </a:pPr>
            <a:endParaRPr lang="de-DE" sz="2000" dirty="0"/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b="1" dirty="0"/>
              <a:t>Mo-Sa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089/4140-5235 (Dialysearzt)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6:30 – 22:00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b="1" dirty="0"/>
              <a:t>So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089/4140-5235 (Dialysearzt)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8:00- 13:00</a:t>
            </a:r>
          </a:p>
          <a:p>
            <a:pPr lvl="1">
              <a:buClr>
                <a:schemeClr val="accent1"/>
              </a:buClr>
            </a:pPr>
            <a:endParaRPr lang="de-DE" sz="2000" dirty="0"/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b="1" dirty="0">
                <a:solidFill>
                  <a:srgbClr val="FF0000"/>
                </a:solidFill>
              </a:rPr>
              <a:t>24h/ 7 Tage 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FF0000"/>
                </a:solidFill>
              </a:rPr>
              <a:t>089/4140-2233 </a:t>
            </a:r>
            <a:r>
              <a:rPr lang="de-DE" sz="2000" dirty="0"/>
              <a:t>(über Dialyseschwester)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diensthabenden Arzt  Nephrologie verlangen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Kontakt mit zuständigem Oberarzt wird hergestellt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endParaRPr lang="de-DE" sz="2000" dirty="0"/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b="1" dirty="0"/>
              <a:t>Was macht Probleme?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Notaufnahme Innere/ Chirurgie: wenn abgemeldet wird Patient abgelehnt (über Nephrologie kann Aufnahme erzwungen werden!)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48929" y="76470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Rücksprache Transplantationszentrum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Klinikum rechts der Isar</a:t>
            </a:r>
          </a:p>
          <a:p>
            <a:pPr eaLnBrk="0" hangingPunct="0"/>
            <a:endParaRPr lang="de-DE" sz="28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75DEFF-4742-E64E-B5F6-3E468B3633E4}"/>
              </a:ext>
            </a:extLst>
          </p:cNvPr>
          <p:cNvSpPr txBox="1"/>
          <p:nvPr/>
        </p:nvSpPr>
        <p:spPr>
          <a:xfrm>
            <a:off x="5436096" y="1602904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Werktags: 089/4140</a:t>
            </a:r>
          </a:p>
          <a:p>
            <a:r>
              <a:rPr lang="de-DE" b="1" dirty="0"/>
              <a:t>	Ambulanz </a:t>
            </a:r>
          </a:p>
          <a:p>
            <a:r>
              <a:rPr lang="de-DE" dirty="0"/>
              <a:t>	-6703</a:t>
            </a:r>
          </a:p>
          <a:p>
            <a:r>
              <a:rPr lang="de-DE" dirty="0"/>
              <a:t>	</a:t>
            </a:r>
            <a:r>
              <a:rPr lang="de-DE" b="1" dirty="0"/>
              <a:t>Station D3A (3/14)</a:t>
            </a:r>
          </a:p>
          <a:p>
            <a:r>
              <a:rPr lang="de-DE" dirty="0"/>
              <a:t>	- 5048</a:t>
            </a:r>
          </a:p>
          <a:p>
            <a:r>
              <a:rPr lang="de-DE" dirty="0"/>
              <a:t>	</a:t>
            </a:r>
            <a:r>
              <a:rPr lang="de-DE" b="1" dirty="0"/>
              <a:t>Sekretariat</a:t>
            </a:r>
          </a:p>
          <a:p>
            <a:r>
              <a:rPr lang="de-DE" dirty="0"/>
              <a:t> 	-2231</a:t>
            </a:r>
          </a:p>
          <a:p>
            <a:r>
              <a:rPr lang="de-DE" dirty="0"/>
              <a:t>	</a:t>
            </a:r>
            <a:r>
              <a:rPr lang="de-DE" b="1" dirty="0"/>
              <a:t>P-Ambulanz</a:t>
            </a:r>
          </a:p>
          <a:p>
            <a:r>
              <a:rPr lang="de-DE" dirty="0"/>
              <a:t>	- 6700</a:t>
            </a:r>
          </a:p>
        </p:txBody>
      </p:sp>
    </p:spTree>
    <p:extLst>
      <p:ext uri="{BB962C8B-B14F-4D97-AF65-F5344CB8AC3E}">
        <p14:creationId xmlns:p14="http://schemas.microsoft.com/office/powerpoint/2010/main" val="13515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44345" y="2132856"/>
            <a:ext cx="782477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Patienten kennen sie (Grunderkrankung, Komorbidität)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Infektiöse Vorgeschichte: HBV, HCV, BK, CMV-, EBV-Status)</a:t>
            </a:r>
          </a:p>
          <a:p>
            <a:pPr>
              <a:buClr>
                <a:schemeClr val="accent1"/>
              </a:buClr>
            </a:pPr>
            <a:endParaRPr lang="de-DE" sz="2000" dirty="0"/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Organangebot (Alter, Funktion, </a:t>
            </a:r>
            <a:r>
              <a:rPr lang="de-DE" sz="2000" dirty="0" err="1"/>
              <a:t>Ischämiezeit</a:t>
            </a:r>
            <a:r>
              <a:rPr lang="de-DE" sz="2000" dirty="0"/>
              <a:t>, </a:t>
            </a:r>
            <a:r>
              <a:rPr lang="de-DE" sz="2000" dirty="0" err="1"/>
              <a:t>Mismatch</a:t>
            </a:r>
            <a:r>
              <a:rPr lang="de-DE" sz="2000" dirty="0"/>
              <a:t>)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Verlauf nach Transplantation (Auswahl):</a:t>
            </a:r>
          </a:p>
          <a:p>
            <a:pPr marL="1200150" lvl="2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Primärfunktion? Nierenfunktion bei Entlassung?</a:t>
            </a:r>
          </a:p>
          <a:p>
            <a:pPr marL="1200150" lvl="2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Abstoßung (ggf. Therapie?)</a:t>
            </a:r>
          </a:p>
          <a:p>
            <a:pPr marL="1200150" lvl="2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Infekt (Genese und </a:t>
            </a:r>
            <a:r>
              <a:rPr lang="de-DE" sz="2000" dirty="0" err="1"/>
              <a:t>Antiobiogram</a:t>
            </a:r>
            <a:r>
              <a:rPr lang="de-DE" sz="2000" dirty="0"/>
              <a:t>)</a:t>
            </a:r>
          </a:p>
          <a:p>
            <a:pPr marL="1200150" lvl="2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Prophylaxen (CMV-Status, </a:t>
            </a:r>
            <a:r>
              <a:rPr lang="de-DE" sz="2000" dirty="0" err="1"/>
              <a:t>Pneumocystis</a:t>
            </a:r>
            <a:r>
              <a:rPr lang="de-DE" sz="2000" dirty="0"/>
              <a:t>, andere?)</a:t>
            </a:r>
          </a:p>
          <a:p>
            <a:pPr marL="1200150" lvl="2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 err="1"/>
              <a:t>postrenale</a:t>
            </a:r>
            <a:r>
              <a:rPr lang="de-DE" sz="2000" dirty="0"/>
              <a:t> Probleme nach </a:t>
            </a:r>
            <a:r>
              <a:rPr lang="de-DE" sz="2000" dirty="0" err="1"/>
              <a:t>Ntx</a:t>
            </a:r>
            <a:r>
              <a:rPr lang="de-DE" sz="2000" dirty="0"/>
              <a:t>? </a:t>
            </a:r>
          </a:p>
          <a:p>
            <a:pPr marL="1657350" lvl="3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 err="1"/>
              <a:t>Lymphozele</a:t>
            </a:r>
            <a:r>
              <a:rPr lang="de-DE" sz="2000" dirty="0"/>
              <a:t>?</a:t>
            </a:r>
          </a:p>
          <a:p>
            <a:pPr marL="1657350" lvl="3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 err="1"/>
              <a:t>Ureterschiene</a:t>
            </a:r>
            <a:r>
              <a:rPr lang="de-DE" sz="2000" dirty="0"/>
              <a:t> in situ?</a:t>
            </a:r>
          </a:p>
          <a:p>
            <a:pPr marL="1200150" lvl="2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Anämie?</a:t>
            </a:r>
          </a:p>
          <a:p>
            <a:pPr marL="1200150" lvl="2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Blutspiegel der </a:t>
            </a:r>
            <a:r>
              <a:rPr lang="de-DE" sz="2000" dirty="0" err="1"/>
              <a:t>Immunsuppressiva</a:t>
            </a:r>
            <a:endParaRPr lang="de-DE" sz="20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0" y="114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Nachsorge nach Nierentransplantation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Was sollten sie einfordern?</a:t>
            </a:r>
          </a:p>
          <a:p>
            <a:pPr eaLnBrk="0" hangingPunct="0"/>
            <a:endParaRPr lang="de-DE" sz="2800" dirty="0">
              <a:solidFill>
                <a:schemeClr val="accent1"/>
              </a:solidFill>
              <a:latin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15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Nachsorge nach Nierentransplantation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Was sind unsere Ziele?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2276996"/>
            <a:ext cx="8763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Erhaltung/ Verbesserung der Nierenfunktion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Erhaltung/ Verbesserung des Gesundheitszustandes des Transplantierten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Patient muss in unsere Strategien mit einbezogen werden</a:t>
            </a:r>
          </a:p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Arzt-Patientenbeziehung entscheidend</a:t>
            </a:r>
          </a:p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Nachsorge nach Nierentransplantation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Was sind unsere Probleme?</a:t>
            </a:r>
          </a:p>
          <a:p>
            <a:pPr eaLnBrk="0" hangingPunct="0"/>
            <a:endParaRPr lang="de-DE" sz="28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90331" y="2465512"/>
            <a:ext cx="3600400" cy="3423297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Empfänger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H="1">
            <a:off x="3532810" y="2348880"/>
            <a:ext cx="535134" cy="2448272"/>
          </a:xfrm>
          <a:prstGeom prst="leftBrace">
            <a:avLst>
              <a:gd name="adj1" fmla="val 8675"/>
              <a:gd name="adj2" fmla="val 48529"/>
            </a:avLst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800" dirty="0">
              <a:solidFill>
                <a:srgbClr val="000066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9457" y="2347133"/>
            <a:ext cx="311335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b="1" dirty="0"/>
              <a:t>Nierenfunktion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Arterielle Hypertonie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Diabetes (+PTDM)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 err="1"/>
              <a:t>Hyperlipidämie</a:t>
            </a:r>
            <a:endParaRPr lang="de-DE" sz="2000" dirty="0"/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Knochenstoffwechsel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Medikamente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Anämie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de-DE" sz="2000" b="1" dirty="0"/>
              <a:t>=&gt; </a:t>
            </a:r>
            <a:r>
              <a:rPr lang="de-DE" sz="2000" b="1" dirty="0" err="1"/>
              <a:t>cardiovaskulär</a:t>
            </a:r>
            <a:endParaRPr lang="de-DE" sz="2000" dirty="0"/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Infekte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Malignome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DE" sz="2000" dirty="0"/>
              <a:t>Rekurrenz/ de </a:t>
            </a:r>
            <a:r>
              <a:rPr lang="de-DE" sz="2000" dirty="0" err="1"/>
              <a:t>novo</a:t>
            </a:r>
            <a:endParaRPr lang="de-DE" sz="2000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 flipH="1">
            <a:off x="3475128" y="4992705"/>
            <a:ext cx="576064" cy="864096"/>
          </a:xfrm>
          <a:prstGeom prst="leftBrace">
            <a:avLst>
              <a:gd name="adj1" fmla="val 8675"/>
              <a:gd name="adj2" fmla="val 48529"/>
            </a:avLst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800" dirty="0">
              <a:solidFill>
                <a:srgbClr val="000066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74743" y="6309320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=&gt; persönliches Risikoprofil des Patienten kennen</a:t>
            </a:r>
          </a:p>
        </p:txBody>
      </p:sp>
    </p:spTree>
    <p:extLst>
      <p:ext uri="{BB962C8B-B14F-4D97-AF65-F5344CB8AC3E}">
        <p14:creationId xmlns:p14="http://schemas.microsoft.com/office/powerpoint/2010/main" val="34134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build="p"/>
      <p:bldP spid="18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6552" y="1844948"/>
            <a:ext cx="9144000" cy="43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endParaRPr lang="de-DE" sz="2000" b="1" dirty="0">
              <a:solidFill>
                <a:srgbClr val="A2AD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Nierenfunktion engmaschig überwachen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Indikation zur Biopsie großzügig stellen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Hypertonus, Fettstoffwechselstörung und Diabetes aggressiv behandeln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Raucher bekehren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Nach Anzeichen kardiovaskulärer Erkrankungen fahnden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 err="1">
                <a:solidFill>
                  <a:srgbClr val="000000"/>
                </a:solidFill>
              </a:rPr>
              <a:t>Malcompliance</a:t>
            </a:r>
            <a:r>
              <a:rPr lang="de-DE" sz="2000" dirty="0">
                <a:solidFill>
                  <a:srgbClr val="000000"/>
                </a:solidFill>
              </a:rPr>
              <a:t> vorbeugen, Impfungen, Tumorscreening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Immunsuppression soweit als möglich reduzieren bzw.  „anpassen“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Individuelle Vorgeschichte berücksichtigen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82734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Die wichtigsten Punkte in der Nachsorge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Um Nierenfunktionsstörungen zu verhindern….</a:t>
            </a:r>
          </a:p>
          <a:p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35343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81291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Die wichtigsten Punkte in der Nachsorge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Nierenfunktion: Verlauf 1</a:t>
            </a:r>
          </a:p>
          <a:p>
            <a:endParaRPr lang="de-DE" sz="4800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43E6456-2BD6-444B-9AC2-2A98720BC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243843"/>
              </p:ext>
            </p:extLst>
          </p:nvPr>
        </p:nvGraphicFramePr>
        <p:xfrm>
          <a:off x="1331640" y="1844824"/>
          <a:ext cx="65527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32380CA-D669-9441-A53A-18F682E32064}"/>
              </a:ext>
            </a:extLst>
          </p:cNvPr>
          <p:cNvSpPr/>
          <p:nvPr/>
        </p:nvSpPr>
        <p:spPr>
          <a:xfrm>
            <a:off x="3563888" y="2529483"/>
            <a:ext cx="5112568" cy="327578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836F9E-7FFC-5043-960F-8E910BDA601C}"/>
              </a:ext>
            </a:extLst>
          </p:cNvPr>
          <p:cNvSpPr txBox="1"/>
          <p:nvPr/>
        </p:nvSpPr>
        <p:spPr>
          <a:xfrm>
            <a:off x="2771800" y="61403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Monat nach </a:t>
            </a:r>
            <a:r>
              <a:rPr lang="de-DE" sz="1400" b="1" dirty="0" err="1"/>
              <a:t>NTx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83854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81291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Die wichtigsten Punkte in der Nachsorge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Nierenfunktion: Verlauf 1</a:t>
            </a:r>
          </a:p>
          <a:p>
            <a:endParaRPr lang="de-DE" sz="4800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43E6456-2BD6-444B-9AC2-2A98720BC064}"/>
              </a:ext>
            </a:extLst>
          </p:cNvPr>
          <p:cNvGraphicFramePr/>
          <p:nvPr>
            <p:extLst/>
          </p:nvPr>
        </p:nvGraphicFramePr>
        <p:xfrm>
          <a:off x="1331640" y="1844824"/>
          <a:ext cx="65527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CB43DF3D-3EF8-C641-A29A-0DC504D70109}"/>
              </a:ext>
            </a:extLst>
          </p:cNvPr>
          <p:cNvSpPr txBox="1"/>
          <p:nvPr/>
        </p:nvSpPr>
        <p:spPr>
          <a:xfrm>
            <a:off x="5776812" y="614033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=&gt; </a:t>
            </a:r>
            <a:r>
              <a:rPr lang="de-DE" b="1" dirty="0"/>
              <a:t>Abklärung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9801DB-EDE6-0C44-B257-ACC6BE78EF9E}"/>
              </a:ext>
            </a:extLst>
          </p:cNvPr>
          <p:cNvSpPr txBox="1"/>
          <p:nvPr/>
        </p:nvSpPr>
        <p:spPr>
          <a:xfrm>
            <a:off x="2771800" y="61403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Monat nach </a:t>
            </a:r>
            <a:r>
              <a:rPr lang="de-DE" sz="1400" b="1" dirty="0" err="1"/>
              <a:t>NTx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580694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81291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Die wichtigsten Punkte in der Nachsorge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Nierenfunktion: Verlauf 2</a:t>
            </a:r>
          </a:p>
          <a:p>
            <a:endParaRPr lang="de-DE" sz="48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CDD122F-5A84-1346-A0AD-4C66142F9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885031"/>
              </p:ext>
            </p:extLst>
          </p:nvPr>
        </p:nvGraphicFramePr>
        <p:xfrm>
          <a:off x="510508" y="2132856"/>
          <a:ext cx="812781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7E64A76A-9DDE-6641-A3A2-1413CD4C60A3}"/>
              </a:ext>
            </a:extLst>
          </p:cNvPr>
          <p:cNvSpPr/>
          <p:nvPr/>
        </p:nvSpPr>
        <p:spPr>
          <a:xfrm>
            <a:off x="2771800" y="2529483"/>
            <a:ext cx="5904656" cy="3779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6A4C63-D5EB-4D40-A84B-07778B4DA27E}"/>
              </a:ext>
            </a:extLst>
          </p:cNvPr>
          <p:cNvSpPr txBox="1"/>
          <p:nvPr/>
        </p:nvSpPr>
        <p:spPr>
          <a:xfrm>
            <a:off x="2771800" y="61403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Monat nach </a:t>
            </a:r>
            <a:r>
              <a:rPr lang="de-DE" sz="1400" b="1" dirty="0" err="1"/>
              <a:t>NTx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420263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81291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Die wichtigsten Punkte in der Nachsorge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Nierenfunktion: Verlauf 2</a:t>
            </a:r>
          </a:p>
          <a:p>
            <a:endParaRPr lang="de-DE" sz="48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CDD122F-5A84-1346-A0AD-4C66142F9EF0}"/>
              </a:ext>
            </a:extLst>
          </p:cNvPr>
          <p:cNvGraphicFramePr/>
          <p:nvPr/>
        </p:nvGraphicFramePr>
        <p:xfrm>
          <a:off x="510508" y="2132856"/>
          <a:ext cx="812781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18880DE1-4216-6541-AF0D-4CD6B69A046E}"/>
              </a:ext>
            </a:extLst>
          </p:cNvPr>
          <p:cNvSpPr/>
          <p:nvPr/>
        </p:nvSpPr>
        <p:spPr>
          <a:xfrm>
            <a:off x="3203848" y="2444990"/>
            <a:ext cx="5184576" cy="3779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CA88BE-65F3-7D47-8AC8-0E6375863C5A}"/>
              </a:ext>
            </a:extLst>
          </p:cNvPr>
          <p:cNvSpPr txBox="1"/>
          <p:nvPr/>
        </p:nvSpPr>
        <p:spPr>
          <a:xfrm>
            <a:off x="2771800" y="61403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Monat nach </a:t>
            </a:r>
            <a:r>
              <a:rPr lang="de-DE" sz="1400" b="1" dirty="0" err="1"/>
              <a:t>NTx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277184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81291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Die wichtigsten Punkte in der Nachsorge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Nierenfunktion: Verlauf 2</a:t>
            </a:r>
          </a:p>
          <a:p>
            <a:endParaRPr lang="de-DE" sz="48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CDD122F-5A84-1346-A0AD-4C66142F9EF0}"/>
              </a:ext>
            </a:extLst>
          </p:cNvPr>
          <p:cNvGraphicFramePr/>
          <p:nvPr/>
        </p:nvGraphicFramePr>
        <p:xfrm>
          <a:off x="510508" y="2132856"/>
          <a:ext cx="812781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E886B8C7-D513-984A-A365-8FC7A0E86B97}"/>
              </a:ext>
            </a:extLst>
          </p:cNvPr>
          <p:cNvSpPr/>
          <p:nvPr/>
        </p:nvSpPr>
        <p:spPr>
          <a:xfrm>
            <a:off x="4716016" y="2529483"/>
            <a:ext cx="3960440" cy="3779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86A0EE-F1C7-A24D-87E6-743B993090E6}"/>
              </a:ext>
            </a:extLst>
          </p:cNvPr>
          <p:cNvSpPr txBox="1"/>
          <p:nvPr/>
        </p:nvSpPr>
        <p:spPr>
          <a:xfrm>
            <a:off x="2771800" y="61403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Monat nach </a:t>
            </a:r>
            <a:r>
              <a:rPr lang="de-DE" sz="1400" b="1" dirty="0" err="1"/>
              <a:t>NTx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940416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81291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Die wichtigsten Punkte in der Nachsorge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Nierenfunktion: Verlauf 2</a:t>
            </a:r>
          </a:p>
          <a:p>
            <a:endParaRPr lang="de-DE" sz="48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CDD122F-5A84-1346-A0AD-4C66142F9EF0}"/>
              </a:ext>
            </a:extLst>
          </p:cNvPr>
          <p:cNvGraphicFramePr/>
          <p:nvPr/>
        </p:nvGraphicFramePr>
        <p:xfrm>
          <a:off x="510508" y="2132856"/>
          <a:ext cx="812781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E487C453-5C6F-8D42-A351-FD81A4043218}"/>
              </a:ext>
            </a:extLst>
          </p:cNvPr>
          <p:cNvSpPr/>
          <p:nvPr/>
        </p:nvSpPr>
        <p:spPr>
          <a:xfrm>
            <a:off x="5292080" y="2529483"/>
            <a:ext cx="3240360" cy="3779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4909BF-91DC-3D46-A0E2-817CB78B0087}"/>
              </a:ext>
            </a:extLst>
          </p:cNvPr>
          <p:cNvSpPr txBox="1"/>
          <p:nvPr/>
        </p:nvSpPr>
        <p:spPr>
          <a:xfrm>
            <a:off x="2771800" y="61403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Monat nach </a:t>
            </a:r>
            <a:r>
              <a:rPr lang="de-DE" sz="1400" b="1" dirty="0" err="1"/>
              <a:t>NTx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614114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81291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Die wichtigsten Punkte in der Nachsorge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Nierenfunktion: Verlauf 2</a:t>
            </a:r>
          </a:p>
          <a:p>
            <a:endParaRPr lang="de-DE" sz="48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CDD122F-5A84-1346-A0AD-4C66142F9EF0}"/>
              </a:ext>
            </a:extLst>
          </p:cNvPr>
          <p:cNvGraphicFramePr/>
          <p:nvPr/>
        </p:nvGraphicFramePr>
        <p:xfrm>
          <a:off x="510508" y="2132856"/>
          <a:ext cx="812781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E487C453-5C6F-8D42-A351-FD81A4043218}"/>
              </a:ext>
            </a:extLst>
          </p:cNvPr>
          <p:cNvSpPr/>
          <p:nvPr/>
        </p:nvSpPr>
        <p:spPr>
          <a:xfrm>
            <a:off x="6444208" y="2529483"/>
            <a:ext cx="2088232" cy="37798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61EE09-B695-E547-B29F-21A5BDFE7BDF}"/>
              </a:ext>
            </a:extLst>
          </p:cNvPr>
          <p:cNvSpPr txBox="1"/>
          <p:nvPr/>
        </p:nvSpPr>
        <p:spPr>
          <a:xfrm>
            <a:off x="2771800" y="61403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Monat nach </a:t>
            </a:r>
            <a:r>
              <a:rPr lang="de-DE" sz="1400" b="1" dirty="0" err="1"/>
              <a:t>NTx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985643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836712"/>
            <a:ext cx="81291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Die wichtigsten Punkte in der Nachsorge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Nierenfunktion: Verlauf 2: ondulierender Typ</a:t>
            </a:r>
          </a:p>
          <a:p>
            <a:endParaRPr lang="de-DE" sz="48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CDD122F-5A84-1346-A0AD-4C66142F9EF0}"/>
              </a:ext>
            </a:extLst>
          </p:cNvPr>
          <p:cNvGraphicFramePr/>
          <p:nvPr/>
        </p:nvGraphicFramePr>
        <p:xfrm>
          <a:off x="510508" y="2132856"/>
          <a:ext cx="812781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7D9B2415-1E63-174B-B5DE-C7A5C5C7AE24}"/>
              </a:ext>
            </a:extLst>
          </p:cNvPr>
          <p:cNvSpPr txBox="1"/>
          <p:nvPr/>
        </p:nvSpPr>
        <p:spPr>
          <a:xfrm>
            <a:off x="4716198" y="6381328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=&gt; Auch hier </a:t>
            </a:r>
            <a:r>
              <a:rPr lang="de-DE" b="1" dirty="0"/>
              <a:t>Abklärung notwendig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574B18-9FEA-C34E-B9E8-A597228745C5}"/>
              </a:ext>
            </a:extLst>
          </p:cNvPr>
          <p:cNvSpPr txBox="1"/>
          <p:nvPr/>
        </p:nvSpPr>
        <p:spPr>
          <a:xfrm>
            <a:off x="2771800" y="61403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Monat nach </a:t>
            </a:r>
            <a:r>
              <a:rPr lang="de-DE" sz="1400" b="1" dirty="0" err="1"/>
              <a:t>NTx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54274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518" y="1426680"/>
            <a:ext cx="6102995" cy="515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76470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 Einfluss auf die Nierenfunktion nach </a:t>
            </a:r>
            <a:r>
              <a:rPr lang="de-DE" sz="3200" b="1" dirty="0" err="1">
                <a:solidFill>
                  <a:schemeClr val="accent1"/>
                </a:solidFill>
              </a:rPr>
              <a:t>Ntx</a:t>
            </a:r>
            <a:endParaRPr lang="de-DE" sz="3200" b="1" dirty="0">
              <a:solidFill>
                <a:schemeClr val="accent1"/>
              </a:solidFill>
            </a:endParaRP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2" name="Dreieck 1">
            <a:extLst>
              <a:ext uri="{FF2B5EF4-FFF2-40B4-BE49-F238E27FC236}">
                <a16:creationId xmlns:a16="http://schemas.microsoft.com/office/drawing/2014/main" id="{28CEBBB2-4FBD-2B48-A0B7-CDA15B07DDAA}"/>
              </a:ext>
            </a:extLst>
          </p:cNvPr>
          <p:cNvSpPr/>
          <p:nvPr/>
        </p:nvSpPr>
        <p:spPr>
          <a:xfrm rot="10800000">
            <a:off x="305842" y="2204864"/>
            <a:ext cx="1313829" cy="4131738"/>
          </a:xfrm>
          <a:prstGeom prst="triangle">
            <a:avLst>
              <a:gd name="adj" fmla="val 50219"/>
            </a:avLst>
          </a:prstGeom>
          <a:blipFill dpi="0" rotWithShape="0">
            <a:blip r:embed="rId3"/>
            <a:srcRect/>
            <a:tile tx="0" ty="0" sx="100000" sy="100000" flip="x" algn="c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blipFill dpi="0" rotWithShape="1">
                <a:blip r:embed="rId3"/>
                <a:srcRect/>
                <a:tile tx="0" ty="0" sx="100000" sy="100000" flip="x" algn="tl"/>
              </a:blip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787E62-B32C-E940-BB9F-DD2223650424}"/>
              </a:ext>
            </a:extLst>
          </p:cNvPr>
          <p:cNvSpPr txBox="1"/>
          <p:nvPr/>
        </p:nvSpPr>
        <p:spPr>
          <a:xfrm>
            <a:off x="807227" y="2204864"/>
            <a:ext cx="256490" cy="3108543"/>
          </a:xfrm>
          <a:prstGeom prst="rect">
            <a:avLst/>
          </a:prstGeom>
          <a:blipFill>
            <a:blip r:embed="rId3"/>
            <a:tile tx="0" ty="0" sx="100000" sy="100000" flip="x" algn="ctr"/>
          </a:blipFill>
        </p:spPr>
        <p:txBody>
          <a:bodyPr wrap="square" rtlCol="0">
            <a:spAutoFit/>
          </a:bodyPr>
          <a:lstStyle/>
          <a:p>
            <a:r>
              <a:rPr lang="de-DE" sz="1400" b="1" cap="all" dirty="0"/>
              <a:t>Nierenfunktion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FE3E5F-987A-A940-A14D-3441870C82EE}"/>
              </a:ext>
            </a:extLst>
          </p:cNvPr>
          <p:cNvSpPr/>
          <p:nvPr/>
        </p:nvSpPr>
        <p:spPr>
          <a:xfrm>
            <a:off x="3931164" y="3429000"/>
            <a:ext cx="4031349" cy="3430165"/>
          </a:xfrm>
          <a:prstGeom prst="rect">
            <a:avLst/>
          </a:prstGeom>
          <a:solidFill>
            <a:srgbClr val="EFF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CBBDABE-D120-514A-A1BB-52F2E3E6C3F8}"/>
              </a:ext>
            </a:extLst>
          </p:cNvPr>
          <p:cNvSpPr/>
          <p:nvPr/>
        </p:nvSpPr>
        <p:spPr>
          <a:xfrm>
            <a:off x="1860180" y="3429000"/>
            <a:ext cx="4511582" cy="3419200"/>
          </a:xfrm>
          <a:prstGeom prst="rect">
            <a:avLst/>
          </a:prstGeom>
          <a:solidFill>
            <a:srgbClr val="EFF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1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340768"/>
            <a:ext cx="9144000" cy="43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endParaRPr lang="de-DE" sz="2000" b="1" dirty="0">
              <a:solidFill>
                <a:srgbClr val="A2AD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 err="1">
                <a:solidFill>
                  <a:srgbClr val="000000"/>
                </a:solidFill>
              </a:rPr>
              <a:t>Nephrologische</a:t>
            </a:r>
            <a:r>
              <a:rPr lang="de-DE" sz="2000" dirty="0">
                <a:solidFill>
                  <a:srgbClr val="000000"/>
                </a:solidFill>
              </a:rPr>
              <a:t> Abklärung (unter Berücksichtigung  </a:t>
            </a:r>
            <a:r>
              <a:rPr lang="de-DE" sz="2000" dirty="0" err="1">
                <a:solidFill>
                  <a:srgbClr val="000000"/>
                </a:solidFill>
              </a:rPr>
              <a:t>Ntx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836712"/>
            <a:ext cx="87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Abklärung einer Funktionsverschlechterung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E46D39-811B-8C46-A5B1-0D47A037036C}"/>
              </a:ext>
            </a:extLst>
          </p:cNvPr>
          <p:cNvSpPr/>
          <p:nvPr/>
        </p:nvSpPr>
        <p:spPr>
          <a:xfrm>
            <a:off x="3059832" y="234888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Vitale Frage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60DBE19-B3DF-1B4B-B84D-5022556AAAFA}"/>
              </a:ext>
            </a:extLst>
          </p:cNvPr>
          <p:cNvSpPr/>
          <p:nvPr/>
        </p:nvSpPr>
        <p:spPr>
          <a:xfrm>
            <a:off x="3059832" y="3933056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Dialyseindikation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E73E396-2B5D-6B47-9327-EF1333F1EA9B}"/>
              </a:ext>
            </a:extLst>
          </p:cNvPr>
          <p:cNvSpPr/>
          <p:nvPr/>
        </p:nvSpPr>
        <p:spPr>
          <a:xfrm>
            <a:off x="3059832" y="5517232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ambulant/ stationär?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C68C1FA-6192-AF4B-B37A-F3485C30084D}"/>
              </a:ext>
            </a:extLst>
          </p:cNvPr>
          <p:cNvCxnSpPr>
            <a:cxnSpLocks/>
          </p:cNvCxnSpPr>
          <p:nvPr/>
        </p:nvCxnSpPr>
        <p:spPr>
          <a:xfrm>
            <a:off x="3995936" y="3356992"/>
            <a:ext cx="0" cy="43204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9F9CF5D-D173-1347-B055-73B644D662B5}"/>
              </a:ext>
            </a:extLst>
          </p:cNvPr>
          <p:cNvCxnSpPr>
            <a:cxnSpLocks/>
          </p:cNvCxnSpPr>
          <p:nvPr/>
        </p:nvCxnSpPr>
        <p:spPr>
          <a:xfrm>
            <a:off x="3995936" y="4941168"/>
            <a:ext cx="0" cy="43204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8EE057A2-BD88-324B-A6B0-2438EA1DC5B2}"/>
              </a:ext>
            </a:extLst>
          </p:cNvPr>
          <p:cNvSpPr/>
          <p:nvPr/>
        </p:nvSpPr>
        <p:spPr>
          <a:xfrm>
            <a:off x="5364088" y="3933056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Kalium, </a:t>
            </a:r>
            <a:r>
              <a:rPr lang="de-DE" dirty="0" err="1"/>
              <a:t>met.abolische</a:t>
            </a:r>
            <a:r>
              <a:rPr lang="de-DE" dirty="0"/>
              <a:t> Azidose, Überwässerung, Urämie (</a:t>
            </a:r>
            <a:r>
              <a:rPr lang="de-DE" dirty="0" err="1"/>
              <a:t>Hst</a:t>
            </a:r>
            <a:r>
              <a:rPr lang="de-DE" dirty="0"/>
              <a:t> &gt; 250)</a:t>
            </a:r>
          </a:p>
        </p:txBody>
      </p:sp>
    </p:spTree>
    <p:extLst>
      <p:ext uri="{BB962C8B-B14F-4D97-AF65-F5344CB8AC3E}">
        <p14:creationId xmlns:p14="http://schemas.microsoft.com/office/powerpoint/2010/main" val="18235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340768"/>
            <a:ext cx="9144000" cy="43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endParaRPr lang="de-DE" sz="2000" b="1" dirty="0">
              <a:solidFill>
                <a:srgbClr val="A2AD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 err="1">
                <a:solidFill>
                  <a:srgbClr val="000000"/>
                </a:solidFill>
              </a:rPr>
              <a:t>Nephrologische</a:t>
            </a:r>
            <a:r>
              <a:rPr lang="de-DE" sz="2000" dirty="0">
                <a:solidFill>
                  <a:srgbClr val="000000"/>
                </a:solidFill>
              </a:rPr>
              <a:t> Abklärung wie akutes Nierenversagen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836712"/>
            <a:ext cx="87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Abklärung einer Funktionsverschlechterung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E46D39-811B-8C46-A5B1-0D47A037036C}"/>
              </a:ext>
            </a:extLst>
          </p:cNvPr>
          <p:cNvSpPr/>
          <p:nvPr/>
        </p:nvSpPr>
        <p:spPr>
          <a:xfrm>
            <a:off x="3059832" y="234888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praerenal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60DBE19-B3DF-1B4B-B84D-5022556AAAFA}"/>
              </a:ext>
            </a:extLst>
          </p:cNvPr>
          <p:cNvSpPr/>
          <p:nvPr/>
        </p:nvSpPr>
        <p:spPr>
          <a:xfrm>
            <a:off x="3059832" y="3933056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intrarenal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E73E396-2B5D-6B47-9327-EF1333F1EA9B}"/>
              </a:ext>
            </a:extLst>
          </p:cNvPr>
          <p:cNvSpPr/>
          <p:nvPr/>
        </p:nvSpPr>
        <p:spPr>
          <a:xfrm>
            <a:off x="3059832" y="5517232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postrenal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C68C1FA-6192-AF4B-B37A-F3485C30084D}"/>
              </a:ext>
            </a:extLst>
          </p:cNvPr>
          <p:cNvCxnSpPr>
            <a:cxnSpLocks/>
          </p:cNvCxnSpPr>
          <p:nvPr/>
        </p:nvCxnSpPr>
        <p:spPr>
          <a:xfrm>
            <a:off x="3995936" y="3356992"/>
            <a:ext cx="0" cy="43204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9F9CF5D-D173-1347-B055-73B644D662B5}"/>
              </a:ext>
            </a:extLst>
          </p:cNvPr>
          <p:cNvCxnSpPr>
            <a:cxnSpLocks/>
          </p:cNvCxnSpPr>
          <p:nvPr/>
        </p:nvCxnSpPr>
        <p:spPr>
          <a:xfrm>
            <a:off x="3995936" y="4941168"/>
            <a:ext cx="0" cy="43204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340768"/>
            <a:ext cx="9144000" cy="43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endParaRPr lang="de-DE" sz="2000" b="1" dirty="0">
              <a:solidFill>
                <a:srgbClr val="A2AD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 err="1">
                <a:solidFill>
                  <a:srgbClr val="000000"/>
                </a:solidFill>
              </a:rPr>
              <a:t>Nephrologische</a:t>
            </a:r>
            <a:r>
              <a:rPr lang="de-DE" sz="2000" dirty="0">
                <a:solidFill>
                  <a:srgbClr val="000000"/>
                </a:solidFill>
              </a:rPr>
              <a:t> Abklärung wie akutes Nierenversagen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836712"/>
            <a:ext cx="87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Abklärung einer Funktionsverschlechterung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E46D39-811B-8C46-A5B1-0D47A037036C}"/>
              </a:ext>
            </a:extLst>
          </p:cNvPr>
          <p:cNvSpPr/>
          <p:nvPr/>
        </p:nvSpPr>
        <p:spPr>
          <a:xfrm>
            <a:off x="107504" y="3774864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praerenal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75D3FE7-D9C1-F04D-BC70-503A2CE6629A}"/>
              </a:ext>
            </a:extLst>
          </p:cNvPr>
          <p:cNvSpPr txBox="1"/>
          <p:nvPr/>
        </p:nvSpPr>
        <p:spPr>
          <a:xfrm>
            <a:off x="2751441" y="3618890"/>
            <a:ext cx="6008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Neu aufgetretene Herzinsuffizienz, Vorhofflimmern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Durchfall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andere Formen des Volumenmangels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/>
              <a:t>Nierenarterienstenose</a:t>
            </a:r>
          </a:p>
          <a:p>
            <a:pPr>
              <a:buClr>
                <a:schemeClr val="accent1"/>
              </a:buClr>
            </a:pPr>
            <a:endParaRPr lang="de-DE" dirty="0"/>
          </a:p>
          <a:p>
            <a:endParaRPr lang="de-DE" dirty="0"/>
          </a:p>
        </p:txBody>
      </p:sp>
      <p:sp>
        <p:nvSpPr>
          <p:cNvPr id="21" name="Geschweifte Klammer links 20">
            <a:extLst>
              <a:ext uri="{FF2B5EF4-FFF2-40B4-BE49-F238E27FC236}">
                <a16:creationId xmlns:a16="http://schemas.microsoft.com/office/drawing/2014/main" id="{716FAA90-A819-FE4F-B052-0995360FB7A6}"/>
              </a:ext>
            </a:extLst>
          </p:cNvPr>
          <p:cNvSpPr/>
          <p:nvPr/>
        </p:nvSpPr>
        <p:spPr>
          <a:xfrm>
            <a:off x="1987585" y="3767099"/>
            <a:ext cx="763856" cy="1008112"/>
          </a:xfrm>
          <a:prstGeom prst="leftBrace">
            <a:avLst/>
          </a:prstGeom>
          <a:ln w="476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7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340768"/>
            <a:ext cx="9144000" cy="43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endParaRPr lang="de-DE" sz="2000" b="1" dirty="0">
              <a:solidFill>
                <a:srgbClr val="A2AD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 err="1">
                <a:solidFill>
                  <a:srgbClr val="000000"/>
                </a:solidFill>
              </a:rPr>
              <a:t>Nephrologische</a:t>
            </a:r>
            <a:r>
              <a:rPr lang="de-DE" sz="2000" dirty="0">
                <a:solidFill>
                  <a:srgbClr val="000000"/>
                </a:solidFill>
              </a:rPr>
              <a:t> Abklärung wie akutes Nierenversagen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836712"/>
            <a:ext cx="87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Abklärung einer Funktionsverschlechterung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E46D39-811B-8C46-A5B1-0D47A037036C}"/>
              </a:ext>
            </a:extLst>
          </p:cNvPr>
          <p:cNvSpPr/>
          <p:nvPr/>
        </p:nvSpPr>
        <p:spPr>
          <a:xfrm>
            <a:off x="107504" y="3792986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praerenal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75D3FE7-D9C1-F04D-BC70-503A2CE6629A}"/>
              </a:ext>
            </a:extLst>
          </p:cNvPr>
          <p:cNvSpPr txBox="1"/>
          <p:nvPr/>
        </p:nvSpPr>
        <p:spPr>
          <a:xfrm>
            <a:off x="2751441" y="3014950"/>
            <a:ext cx="49247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2000" b="1" dirty="0"/>
              <a:t>Abklärung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Anamnese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Untersuchung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körperlich, Ultraschall VCI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Labor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K, Na, BB, </a:t>
            </a:r>
            <a:r>
              <a:rPr lang="de-DE" sz="2000" b="1" dirty="0" err="1"/>
              <a:t>Krea</a:t>
            </a:r>
            <a:r>
              <a:rPr lang="de-DE" sz="2000" b="1" dirty="0"/>
              <a:t>, Harnstoff,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 err="1"/>
              <a:t>Urinstix</a:t>
            </a:r>
            <a:r>
              <a:rPr lang="de-DE" sz="2000" b="1" dirty="0"/>
              <a:t> (spez. Gewicht &gt; 1.020?)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21" name="Geschweifte Klammer links 20">
            <a:extLst>
              <a:ext uri="{FF2B5EF4-FFF2-40B4-BE49-F238E27FC236}">
                <a16:creationId xmlns:a16="http://schemas.microsoft.com/office/drawing/2014/main" id="{716FAA90-A819-FE4F-B052-0995360FB7A6}"/>
              </a:ext>
            </a:extLst>
          </p:cNvPr>
          <p:cNvSpPr/>
          <p:nvPr/>
        </p:nvSpPr>
        <p:spPr>
          <a:xfrm>
            <a:off x="2008183" y="3432946"/>
            <a:ext cx="743258" cy="1684288"/>
          </a:xfrm>
          <a:prstGeom prst="leftBrace">
            <a:avLst/>
          </a:prstGeom>
          <a:ln w="476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2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340768"/>
            <a:ext cx="9144000" cy="43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endParaRPr lang="de-DE" sz="2000" b="1" dirty="0">
              <a:solidFill>
                <a:srgbClr val="A2AD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 err="1">
                <a:solidFill>
                  <a:srgbClr val="000000"/>
                </a:solidFill>
              </a:rPr>
              <a:t>Nephrologische</a:t>
            </a:r>
            <a:r>
              <a:rPr lang="de-DE" sz="2000" dirty="0">
                <a:solidFill>
                  <a:srgbClr val="000000"/>
                </a:solidFill>
              </a:rPr>
              <a:t> Abklärung wie akutes Nierenversagen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836712"/>
            <a:ext cx="87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Abklärung einer Funktionsverschlechterung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E46D39-811B-8C46-A5B1-0D47A037036C}"/>
              </a:ext>
            </a:extLst>
          </p:cNvPr>
          <p:cNvSpPr/>
          <p:nvPr/>
        </p:nvSpPr>
        <p:spPr>
          <a:xfrm>
            <a:off x="107504" y="3753497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intrarenal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75D3FE7-D9C1-F04D-BC70-503A2CE6629A}"/>
              </a:ext>
            </a:extLst>
          </p:cNvPr>
          <p:cNvSpPr txBox="1"/>
          <p:nvPr/>
        </p:nvSpPr>
        <p:spPr>
          <a:xfrm>
            <a:off x="2936723" y="2759437"/>
            <a:ext cx="512544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2000" b="1" dirty="0"/>
              <a:t>Alle direkt schädigenden Noxen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Abstoßung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Infekte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Medikamente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NSAR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ACE-Hemmer , AT1-Antagonsisten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Antibiotika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 err="1"/>
              <a:t>Tacrolimus</a:t>
            </a:r>
            <a:r>
              <a:rPr lang="de-DE" sz="2000" b="1" dirty="0"/>
              <a:t>, </a:t>
            </a:r>
            <a:r>
              <a:rPr lang="de-DE" sz="2000" b="1" dirty="0" err="1"/>
              <a:t>Cylosporin</a:t>
            </a:r>
            <a:r>
              <a:rPr lang="de-DE" sz="2000" b="1" dirty="0"/>
              <a:t> 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Kontrastmittel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21" name="Geschweifte Klammer links 20">
            <a:extLst>
              <a:ext uri="{FF2B5EF4-FFF2-40B4-BE49-F238E27FC236}">
                <a16:creationId xmlns:a16="http://schemas.microsoft.com/office/drawing/2014/main" id="{716FAA90-A819-FE4F-B052-0995360FB7A6}"/>
              </a:ext>
            </a:extLst>
          </p:cNvPr>
          <p:cNvSpPr/>
          <p:nvPr/>
        </p:nvSpPr>
        <p:spPr>
          <a:xfrm>
            <a:off x="2044187" y="3191485"/>
            <a:ext cx="892536" cy="2232248"/>
          </a:xfrm>
          <a:prstGeom prst="leftBrace">
            <a:avLst/>
          </a:prstGeom>
          <a:ln w="476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1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H="1">
            <a:off x="4852602" y="2492375"/>
            <a:ext cx="656022" cy="2016745"/>
          </a:xfrm>
          <a:prstGeom prst="leftBrace">
            <a:avLst>
              <a:gd name="adj1" fmla="val 8705"/>
              <a:gd name="adj2" fmla="val 48528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971550" lvl="1" indent="-514350" eaLnBrk="0" hangingPunct="0">
              <a:buClr>
                <a:schemeClr val="accent1"/>
              </a:buClr>
              <a:buFont typeface="Arial" charset="0"/>
              <a:buChar char="•"/>
            </a:pPr>
            <a:endParaRPr lang="de-DE" sz="2000" dirty="0"/>
          </a:p>
          <a:p>
            <a:pPr marL="514350" indent="-514350" eaLnBrk="0" hangingPunct="0">
              <a:buClr>
                <a:schemeClr val="accent1"/>
              </a:buClr>
              <a:buFont typeface="Arial" charset="0"/>
              <a:buChar char="•"/>
            </a:pPr>
            <a:endParaRPr lang="de-DE" sz="2000" dirty="0"/>
          </a:p>
          <a:p>
            <a:pPr marL="514350" indent="-5143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de-DE" sz="2800" dirty="0">
              <a:solidFill>
                <a:srgbClr val="000066"/>
              </a:solidFill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395288" y="2349500"/>
            <a:ext cx="33668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/>
              <a:t>Bestimmungsmethode</a:t>
            </a:r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 err="1"/>
              <a:t>Adherence</a:t>
            </a:r>
            <a:endParaRPr lang="de-DE" sz="2000" dirty="0"/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/>
              <a:t>Durchfall</a:t>
            </a:r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/>
              <a:t>Blutchemie (Hb, Albumin)</a:t>
            </a:r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 err="1"/>
              <a:t>Nüchterneinnahme</a:t>
            </a:r>
            <a:endParaRPr lang="de-DE" sz="2000" dirty="0"/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/>
              <a:t>Einnahme zum Essen</a:t>
            </a:r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b="1" dirty="0"/>
              <a:t>Medikamente 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817741" y="4509120"/>
            <a:ext cx="646388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/>
              <a:t>„freiverkäufliche“ Medikamente</a:t>
            </a:r>
          </a:p>
          <a:p>
            <a:pPr lvl="1"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 err="1"/>
              <a:t>Hypericum</a:t>
            </a:r>
            <a:endParaRPr lang="de-DE" sz="2000" dirty="0"/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/>
              <a:t>Andere </a:t>
            </a:r>
            <a:r>
              <a:rPr lang="de-DE" sz="2000" dirty="0" err="1"/>
              <a:t>Immunsuppressiva</a:t>
            </a:r>
            <a:r>
              <a:rPr lang="de-DE" sz="2000" dirty="0"/>
              <a:t> (</a:t>
            </a:r>
            <a:r>
              <a:rPr lang="de-DE" sz="2000" dirty="0" err="1"/>
              <a:t>Everolimus</a:t>
            </a:r>
            <a:r>
              <a:rPr lang="de-DE" sz="2000" dirty="0"/>
              <a:t>, </a:t>
            </a:r>
            <a:r>
              <a:rPr lang="de-DE" sz="2000" dirty="0" err="1"/>
              <a:t>Sirolimus</a:t>
            </a:r>
            <a:r>
              <a:rPr lang="de-DE" sz="2000" dirty="0"/>
              <a:t>)</a:t>
            </a:r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/>
              <a:t>Begleitmedikation</a:t>
            </a:r>
          </a:p>
          <a:p>
            <a:pPr lvl="1"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/>
              <a:t>Induktoren (</a:t>
            </a:r>
            <a:r>
              <a:rPr lang="de-DE" sz="2000" dirty="0" err="1"/>
              <a:t>Rifampicin</a:t>
            </a:r>
            <a:r>
              <a:rPr lang="de-DE" sz="2000" dirty="0"/>
              <a:t>)</a:t>
            </a:r>
          </a:p>
          <a:p>
            <a:pPr lvl="1" eaLnBrk="1" hangingPunct="1">
              <a:buClr>
                <a:schemeClr val="accent1"/>
              </a:buClr>
              <a:buFont typeface="Arial" charset="0"/>
              <a:buChar char="•"/>
            </a:pPr>
            <a:r>
              <a:rPr lang="de-DE" sz="2000" dirty="0"/>
              <a:t>Hemmer (</a:t>
            </a:r>
            <a:r>
              <a:rPr lang="de-DE" sz="2000" dirty="0" err="1"/>
              <a:t>Azole</a:t>
            </a:r>
            <a:r>
              <a:rPr lang="de-DE" sz="2000" dirty="0"/>
              <a:t>, Makrolide, </a:t>
            </a:r>
            <a:r>
              <a:rPr lang="de-DE" sz="2000" dirty="0" err="1"/>
              <a:t>Diltiazem</a:t>
            </a:r>
            <a:r>
              <a:rPr lang="de-DE" sz="2000" dirty="0"/>
              <a:t> </a:t>
            </a:r>
            <a:r>
              <a:rPr lang="de-DE" sz="2000" dirty="0" err="1"/>
              <a:t>Verapamil</a:t>
            </a:r>
            <a:r>
              <a:rPr lang="de-DE" sz="2000" dirty="0"/>
              <a:t>)</a:t>
            </a:r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endParaRPr lang="de-DE" sz="2000" dirty="0"/>
          </a:p>
        </p:txBody>
      </p:sp>
      <p:sp>
        <p:nvSpPr>
          <p:cNvPr id="23558" name="Titel 2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774700"/>
          </a:xfrm>
        </p:spPr>
        <p:txBody>
          <a:bodyPr/>
          <a:lstStyle/>
          <a:p>
            <a:r>
              <a:rPr lang="de-DE" sz="3200" b="1" dirty="0" err="1">
                <a:latin typeface="Arial" charset="0"/>
                <a:ea typeface="ＭＳ Ｐゴシック" charset="0"/>
                <a:cs typeface="Arial" charset="0"/>
              </a:rPr>
              <a:t>Immunsuppressiva</a:t>
            </a:r>
            <a:r>
              <a:rPr lang="de-DE" sz="3200" b="1" dirty="0">
                <a:latin typeface="Arial" charset="0"/>
                <a:ea typeface="ＭＳ Ｐゴシック" charset="0"/>
                <a:cs typeface="Arial" charset="0"/>
              </a:rPr>
              <a:t> (IS):</a:t>
            </a:r>
            <a:br>
              <a:rPr lang="de-DE" sz="32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de-DE" sz="2400" b="1" dirty="0">
                <a:latin typeface="Arial" charset="0"/>
                <a:ea typeface="ＭＳ Ｐゴシック" charset="0"/>
                <a:cs typeface="Arial" charset="0"/>
              </a:rPr>
              <a:t>Blutspiegelschwankungen von </a:t>
            </a:r>
            <a:r>
              <a:rPr lang="de-DE" sz="2400" b="1" dirty="0" err="1">
                <a:latin typeface="Arial" charset="0"/>
                <a:ea typeface="ＭＳ Ｐゴシック" charset="0"/>
                <a:cs typeface="Arial" charset="0"/>
              </a:rPr>
              <a:t>Tacrolimus</a:t>
            </a:r>
            <a:br>
              <a:rPr lang="de-DE" dirty="0">
                <a:latin typeface="Arial" charset="0"/>
                <a:ea typeface="ＭＳ Ｐゴシック" charset="0"/>
                <a:cs typeface="Arial" charset="0"/>
              </a:rPr>
            </a:br>
            <a:endParaRPr lang="de-DE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796136" y="2413615"/>
            <a:ext cx="2303463" cy="2305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Blutspiegel</a:t>
            </a:r>
          </a:p>
          <a:p>
            <a:pPr algn="ctr">
              <a:defRPr/>
            </a:pP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Schwankungen</a:t>
            </a:r>
          </a:p>
          <a:p>
            <a:pPr algn="ctr">
              <a:defRPr/>
            </a:pP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oder</a:t>
            </a:r>
          </a:p>
          <a:p>
            <a:pPr algn="ctr">
              <a:defRPr/>
            </a:pP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6518275" y="3724969"/>
            <a:ext cx="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7381875" y="3717032"/>
            <a:ext cx="0" cy="439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47688" y="44450"/>
            <a:ext cx="6024562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ＭＳ Ｐゴシック" charset="0"/>
                <a:cs typeface="Arial" charset="0"/>
              </a:rPr>
              <a:t>Abteilung für Nephrologie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FD0C2C5-7CCA-2A4B-860E-8D8A1BADE7C3}"/>
              </a:ext>
            </a:extLst>
          </p:cNvPr>
          <p:cNvCxnSpPr>
            <a:cxnSpLocks/>
          </p:cNvCxnSpPr>
          <p:nvPr/>
        </p:nvCxnSpPr>
        <p:spPr>
          <a:xfrm>
            <a:off x="7010429" y="5163546"/>
            <a:ext cx="0" cy="287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EB3ECFA-A356-704C-8C1E-684A0F3A0278}"/>
              </a:ext>
            </a:extLst>
          </p:cNvPr>
          <p:cNvCxnSpPr>
            <a:cxnSpLocks/>
          </p:cNvCxnSpPr>
          <p:nvPr/>
        </p:nvCxnSpPr>
        <p:spPr>
          <a:xfrm flipV="1">
            <a:off x="7196572" y="6099527"/>
            <a:ext cx="0" cy="287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91D442B4-D1FD-EE4E-BF38-4898E2A8B7EF}"/>
              </a:ext>
            </a:extLst>
          </p:cNvPr>
          <p:cNvCxnSpPr>
            <a:cxnSpLocks/>
          </p:cNvCxnSpPr>
          <p:nvPr/>
        </p:nvCxnSpPr>
        <p:spPr>
          <a:xfrm>
            <a:off x="3388041" y="2413615"/>
            <a:ext cx="0" cy="287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176973B-C153-FF4E-9560-5AFB71C97B03}"/>
              </a:ext>
            </a:extLst>
          </p:cNvPr>
          <p:cNvCxnSpPr>
            <a:cxnSpLocks/>
          </p:cNvCxnSpPr>
          <p:nvPr/>
        </p:nvCxnSpPr>
        <p:spPr>
          <a:xfrm flipV="1">
            <a:off x="3604065" y="2413615"/>
            <a:ext cx="0" cy="287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2805B90-8C03-3549-9329-4A4BD0CD98A7}"/>
              </a:ext>
            </a:extLst>
          </p:cNvPr>
          <p:cNvCxnSpPr>
            <a:cxnSpLocks/>
          </p:cNvCxnSpPr>
          <p:nvPr/>
        </p:nvCxnSpPr>
        <p:spPr>
          <a:xfrm flipV="1">
            <a:off x="1907704" y="2996952"/>
            <a:ext cx="0" cy="287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B304262-69FC-9E43-93FC-9C9C34FA8FFB}"/>
              </a:ext>
            </a:extLst>
          </p:cNvPr>
          <p:cNvCxnSpPr>
            <a:cxnSpLocks/>
          </p:cNvCxnSpPr>
          <p:nvPr/>
        </p:nvCxnSpPr>
        <p:spPr>
          <a:xfrm>
            <a:off x="3762172" y="3328992"/>
            <a:ext cx="0" cy="287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70F32587-8D07-FF48-AC72-48379F437199}"/>
              </a:ext>
            </a:extLst>
          </p:cNvPr>
          <p:cNvCxnSpPr>
            <a:cxnSpLocks/>
          </p:cNvCxnSpPr>
          <p:nvPr/>
        </p:nvCxnSpPr>
        <p:spPr>
          <a:xfrm flipV="1">
            <a:off x="3059832" y="3649117"/>
            <a:ext cx="0" cy="287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501F6D-2B44-E54E-B7F2-D773A5FE0BBD}"/>
              </a:ext>
            </a:extLst>
          </p:cNvPr>
          <p:cNvCxnSpPr>
            <a:cxnSpLocks/>
          </p:cNvCxnSpPr>
          <p:nvPr/>
        </p:nvCxnSpPr>
        <p:spPr>
          <a:xfrm>
            <a:off x="3388041" y="3969776"/>
            <a:ext cx="0" cy="287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109033C-0F89-D648-AB3E-A23379A9C358}"/>
              </a:ext>
            </a:extLst>
          </p:cNvPr>
          <p:cNvCxnSpPr>
            <a:cxnSpLocks/>
          </p:cNvCxnSpPr>
          <p:nvPr/>
        </p:nvCxnSpPr>
        <p:spPr>
          <a:xfrm flipV="1">
            <a:off x="2977981" y="4875763"/>
            <a:ext cx="0" cy="287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2A2A3BC0-4966-4344-8376-1B02B6A3654A}"/>
              </a:ext>
            </a:extLst>
          </p:cNvPr>
          <p:cNvCxnSpPr>
            <a:cxnSpLocks/>
          </p:cNvCxnSpPr>
          <p:nvPr/>
        </p:nvCxnSpPr>
        <p:spPr>
          <a:xfrm>
            <a:off x="4357984" y="5811743"/>
            <a:ext cx="0" cy="287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340768"/>
            <a:ext cx="9144000" cy="43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endParaRPr lang="de-DE" sz="2000" b="1" dirty="0">
              <a:solidFill>
                <a:srgbClr val="A2AD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 err="1">
                <a:solidFill>
                  <a:srgbClr val="000000"/>
                </a:solidFill>
              </a:rPr>
              <a:t>Nephrologische</a:t>
            </a:r>
            <a:r>
              <a:rPr lang="de-DE" sz="2000" dirty="0">
                <a:solidFill>
                  <a:srgbClr val="000000"/>
                </a:solidFill>
              </a:rPr>
              <a:t> Abklärung wie akutes Nierenversagen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836712"/>
            <a:ext cx="878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Abklärung einer Funktionsverschlechterung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E46D39-811B-8C46-A5B1-0D47A037036C}"/>
              </a:ext>
            </a:extLst>
          </p:cNvPr>
          <p:cNvSpPr/>
          <p:nvPr/>
        </p:nvSpPr>
        <p:spPr>
          <a:xfrm>
            <a:off x="107504" y="3643453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postrenal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75D3FE7-D9C1-F04D-BC70-503A2CE6629A}"/>
              </a:ext>
            </a:extLst>
          </p:cNvPr>
          <p:cNvSpPr txBox="1"/>
          <p:nvPr/>
        </p:nvSpPr>
        <p:spPr>
          <a:xfrm>
            <a:off x="2751441" y="2937425"/>
            <a:ext cx="607801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900" b="1" dirty="0"/>
              <a:t>Anamnese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900" b="1" dirty="0"/>
              <a:t>Rückgang der Diurese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900" b="1" dirty="0"/>
              <a:t>CAVE: Anurie sehr selten; Abflussproblem?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900" b="1" dirty="0"/>
              <a:t>Untersuchung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900" b="1" dirty="0"/>
              <a:t>Klinisch und Ultraschall (Blase + </a:t>
            </a:r>
            <a:r>
              <a:rPr lang="de-DE" sz="1900" b="1" dirty="0" err="1"/>
              <a:t>NTx</a:t>
            </a:r>
            <a:r>
              <a:rPr lang="de-DE" sz="1900" b="1" dirty="0"/>
              <a:t>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900" dirty="0"/>
          </a:p>
          <a:p>
            <a:pPr marL="342900" indent="-342900">
              <a:buClr>
                <a:schemeClr val="accent1"/>
              </a:buClr>
              <a:buFont typeface="Symbol" pitchFamily="2" charset="2"/>
              <a:buChar char="Þ"/>
            </a:pPr>
            <a:r>
              <a:rPr lang="de-DE" sz="1900" b="1" dirty="0"/>
              <a:t>Bei Stau mit voller Blase primär DK-Anlage</a:t>
            </a:r>
          </a:p>
          <a:p>
            <a:pPr>
              <a:buClr>
                <a:schemeClr val="accent1"/>
              </a:buClr>
            </a:pPr>
            <a:r>
              <a:rPr lang="de-DE" sz="1900" b="1" dirty="0"/>
              <a:t>     und dann Vorstellung Urologie</a:t>
            </a:r>
          </a:p>
          <a:p>
            <a:endParaRPr lang="de-DE" sz="1900" dirty="0"/>
          </a:p>
        </p:txBody>
      </p:sp>
      <p:sp>
        <p:nvSpPr>
          <p:cNvPr id="21" name="Geschweifte Klammer links 20">
            <a:extLst>
              <a:ext uri="{FF2B5EF4-FFF2-40B4-BE49-F238E27FC236}">
                <a16:creationId xmlns:a16="http://schemas.microsoft.com/office/drawing/2014/main" id="{716FAA90-A819-FE4F-B052-0995360FB7A6}"/>
              </a:ext>
            </a:extLst>
          </p:cNvPr>
          <p:cNvSpPr/>
          <p:nvPr/>
        </p:nvSpPr>
        <p:spPr>
          <a:xfrm>
            <a:off x="1987585" y="3369597"/>
            <a:ext cx="763856" cy="1440161"/>
          </a:xfrm>
          <a:prstGeom prst="leftBrace">
            <a:avLst/>
          </a:prstGeom>
          <a:ln w="476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0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2576" y="1844948"/>
            <a:ext cx="9144000" cy="43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endParaRPr lang="de-DE" sz="2000" b="1" dirty="0">
              <a:solidFill>
                <a:srgbClr val="A2AD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Nierenfunktion engmaschig überwachen</a:t>
            </a:r>
          </a:p>
          <a:p>
            <a:pPr lvl="1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de-DE" sz="2000" dirty="0">
                <a:solidFill>
                  <a:srgbClr val="000000"/>
                </a:solidFill>
              </a:rPr>
              <a:t>	Indikation zur Biopsie großzügig stellen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Risiko für Patienten einschätzen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Ggf. Rücksprache halten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Niedergelassener </a:t>
            </a:r>
            <a:r>
              <a:rPr lang="de-DE" sz="2000" dirty="0" err="1">
                <a:solidFill>
                  <a:srgbClr val="000000"/>
                </a:solidFill>
              </a:rPr>
              <a:t>Nephrologe</a:t>
            </a:r>
            <a:endParaRPr lang="de-DE" sz="20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Transplantationszentrum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Einweisung großzügig erwägen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de-DE" sz="2000" b="1" dirty="0">
                <a:solidFill>
                  <a:srgbClr val="000000"/>
                </a:solidFill>
              </a:rPr>
              <a:t>Aber...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Bei nachvollziehbarer + potentiell reversibler Ursache ambulante Behandlung oft möglich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de-DE" sz="2000" dirty="0">
                <a:solidFill>
                  <a:srgbClr val="000000"/>
                </a:solidFill>
              </a:rPr>
              <a:t>	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1560" y="908720"/>
            <a:ext cx="69028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A2AD00"/>
                </a:solidFill>
              </a:rPr>
              <a:t>Zusammenfassung</a:t>
            </a:r>
          </a:p>
          <a:p>
            <a:r>
              <a:rPr lang="de-DE" sz="2400" b="1" dirty="0">
                <a:solidFill>
                  <a:srgbClr val="A2AD00"/>
                </a:solidFill>
              </a:rPr>
              <a:t>Bei einer Nierenfunktionsverschlechterung ....</a:t>
            </a:r>
          </a:p>
          <a:p>
            <a:endParaRPr lang="de-DE" sz="2400" b="1" dirty="0">
              <a:solidFill>
                <a:srgbClr val="A2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2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990600"/>
            <a:ext cx="9144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80975" indent="-180975" eaLnBrk="0" hangingPunct="0">
              <a:lnSpc>
                <a:spcPct val="110000"/>
              </a:lnSpc>
              <a:spcBef>
                <a:spcPct val="20000"/>
              </a:spcBef>
              <a:buFont typeface="Wingdings" charset="2"/>
              <a:buNone/>
            </a:pPr>
            <a:r>
              <a:rPr lang="de-DE" sz="3200" b="1" dirty="0">
                <a:solidFill>
                  <a:srgbClr val="A2AD00"/>
                </a:solidFill>
              </a:rPr>
              <a:t>Nephrologie findet sich überall</a:t>
            </a:r>
          </a:p>
        </p:txBody>
      </p:sp>
      <p:pic>
        <p:nvPicPr>
          <p:cNvPr id="4" name="Bild 3" descr="IMG_37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84235" cy="5013176"/>
          </a:xfrm>
          <a:prstGeom prst="rect">
            <a:avLst/>
          </a:prstGeom>
        </p:spPr>
      </p:pic>
      <p:pic>
        <p:nvPicPr>
          <p:cNvPr id="5" name="Bild 4" descr="IMG_379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ＭＳ Ｐゴシック" charset="0"/>
                <a:cs typeface="Arial" charset="0"/>
              </a:rPr>
              <a:t>Abteilung für Nephrologie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84688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304800" y="1676400"/>
            <a:ext cx="2224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b="1">
                <a:solidFill>
                  <a:srgbClr val="244A58"/>
                </a:solidFill>
              </a:rPr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16422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518" y="1426680"/>
            <a:ext cx="6102995" cy="515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76470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 Einfluss auf die Nierenfunktion nach </a:t>
            </a:r>
            <a:r>
              <a:rPr lang="de-DE" sz="3200" b="1" dirty="0" err="1">
                <a:solidFill>
                  <a:schemeClr val="accent1"/>
                </a:solidFill>
              </a:rPr>
              <a:t>Ntx</a:t>
            </a:r>
            <a:endParaRPr lang="de-DE" sz="3200" b="1" dirty="0">
              <a:solidFill>
                <a:schemeClr val="accent1"/>
              </a:solidFill>
            </a:endParaRP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2" name="Dreieck 1">
            <a:extLst>
              <a:ext uri="{FF2B5EF4-FFF2-40B4-BE49-F238E27FC236}">
                <a16:creationId xmlns:a16="http://schemas.microsoft.com/office/drawing/2014/main" id="{28CEBBB2-4FBD-2B48-A0B7-CDA15B07DDAA}"/>
              </a:ext>
            </a:extLst>
          </p:cNvPr>
          <p:cNvSpPr/>
          <p:nvPr/>
        </p:nvSpPr>
        <p:spPr>
          <a:xfrm rot="10800000">
            <a:off x="305842" y="2204864"/>
            <a:ext cx="1313829" cy="4131738"/>
          </a:xfrm>
          <a:prstGeom prst="triangle">
            <a:avLst>
              <a:gd name="adj" fmla="val 50219"/>
            </a:avLst>
          </a:prstGeom>
          <a:blipFill dpi="0" rotWithShape="0">
            <a:blip r:embed="rId3"/>
            <a:srcRect/>
            <a:tile tx="0" ty="0" sx="100000" sy="100000" flip="x" algn="c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blipFill dpi="0" rotWithShape="1">
                <a:blip r:embed="rId3"/>
                <a:srcRect/>
                <a:tile tx="0" ty="0" sx="100000" sy="100000" flip="x" algn="tl"/>
              </a:blip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787E62-B32C-E940-BB9F-DD2223650424}"/>
              </a:ext>
            </a:extLst>
          </p:cNvPr>
          <p:cNvSpPr txBox="1"/>
          <p:nvPr/>
        </p:nvSpPr>
        <p:spPr>
          <a:xfrm>
            <a:off x="807227" y="2204864"/>
            <a:ext cx="256490" cy="3108543"/>
          </a:xfrm>
          <a:prstGeom prst="rect">
            <a:avLst/>
          </a:prstGeom>
          <a:blipFill>
            <a:blip r:embed="rId3"/>
            <a:tile tx="0" ty="0" sx="100000" sy="100000" flip="x" algn="ctr"/>
          </a:blipFill>
        </p:spPr>
        <p:txBody>
          <a:bodyPr wrap="square" rtlCol="0">
            <a:spAutoFit/>
          </a:bodyPr>
          <a:lstStyle/>
          <a:p>
            <a:r>
              <a:rPr lang="de-DE" sz="1400" b="1" cap="all" dirty="0"/>
              <a:t>Nierenfunktion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17E27D-A968-6649-9D86-11853A4D8058}"/>
              </a:ext>
            </a:extLst>
          </p:cNvPr>
          <p:cNvSpPr/>
          <p:nvPr/>
        </p:nvSpPr>
        <p:spPr>
          <a:xfrm>
            <a:off x="3851920" y="4797152"/>
            <a:ext cx="4511582" cy="2051048"/>
          </a:xfrm>
          <a:prstGeom prst="rect">
            <a:avLst/>
          </a:prstGeom>
          <a:solidFill>
            <a:srgbClr val="EFF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6DE81CC-DC16-0645-901C-620A826AC4AC}"/>
              </a:ext>
            </a:extLst>
          </p:cNvPr>
          <p:cNvSpPr/>
          <p:nvPr/>
        </p:nvSpPr>
        <p:spPr>
          <a:xfrm>
            <a:off x="1859518" y="4791669"/>
            <a:ext cx="4038585" cy="2062013"/>
          </a:xfrm>
          <a:prstGeom prst="rect">
            <a:avLst/>
          </a:prstGeom>
          <a:solidFill>
            <a:srgbClr val="EFF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83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518" y="1426680"/>
            <a:ext cx="6102995" cy="515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17421" y="6459055"/>
            <a:ext cx="364901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DE" sz="2000" b="1" dirty="0">
                <a:solidFill>
                  <a:schemeClr val="tx2"/>
                </a:solidFill>
              </a:rPr>
              <a:t>(chronisches </a:t>
            </a:r>
            <a:r>
              <a:rPr lang="de-DE" sz="2000" b="1" dirty="0" err="1">
                <a:solidFill>
                  <a:schemeClr val="tx2"/>
                </a:solidFill>
              </a:rPr>
              <a:t>NTx</a:t>
            </a:r>
            <a:r>
              <a:rPr lang="de-DE" sz="2000" b="1" dirty="0">
                <a:solidFill>
                  <a:schemeClr val="tx2"/>
                </a:solidFill>
              </a:rPr>
              <a:t>-Versagen)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76470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 Einfluss auf die Nierenfunktion nach </a:t>
            </a:r>
            <a:r>
              <a:rPr lang="de-DE" sz="3200" b="1" dirty="0" err="1">
                <a:solidFill>
                  <a:schemeClr val="accent1"/>
                </a:solidFill>
              </a:rPr>
              <a:t>Ntx</a:t>
            </a:r>
            <a:endParaRPr lang="de-DE" sz="3200" b="1" dirty="0">
              <a:solidFill>
                <a:schemeClr val="accent1"/>
              </a:solidFill>
            </a:endParaRP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2" name="Dreieck 1">
            <a:extLst>
              <a:ext uri="{FF2B5EF4-FFF2-40B4-BE49-F238E27FC236}">
                <a16:creationId xmlns:a16="http://schemas.microsoft.com/office/drawing/2014/main" id="{28CEBBB2-4FBD-2B48-A0B7-CDA15B07DDAA}"/>
              </a:ext>
            </a:extLst>
          </p:cNvPr>
          <p:cNvSpPr/>
          <p:nvPr/>
        </p:nvSpPr>
        <p:spPr>
          <a:xfrm rot="10800000">
            <a:off x="305842" y="2204864"/>
            <a:ext cx="1313829" cy="4131738"/>
          </a:xfrm>
          <a:prstGeom prst="triangle">
            <a:avLst>
              <a:gd name="adj" fmla="val 50219"/>
            </a:avLst>
          </a:prstGeom>
          <a:blipFill dpi="0" rotWithShape="0">
            <a:blip r:embed="rId3"/>
            <a:srcRect/>
            <a:tile tx="0" ty="0" sx="100000" sy="100000" flip="x" algn="c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blipFill dpi="0" rotWithShape="1">
                <a:blip r:embed="rId3"/>
                <a:srcRect/>
                <a:tile tx="0" ty="0" sx="100000" sy="100000" flip="x" algn="tl"/>
              </a:blip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787E62-B32C-E940-BB9F-DD2223650424}"/>
              </a:ext>
            </a:extLst>
          </p:cNvPr>
          <p:cNvSpPr txBox="1"/>
          <p:nvPr/>
        </p:nvSpPr>
        <p:spPr>
          <a:xfrm>
            <a:off x="807227" y="2204864"/>
            <a:ext cx="256490" cy="3108543"/>
          </a:xfrm>
          <a:prstGeom prst="rect">
            <a:avLst/>
          </a:prstGeom>
          <a:blipFill>
            <a:blip r:embed="rId3"/>
            <a:tile tx="0" ty="0" sx="100000" sy="100000" flip="x" algn="ctr"/>
          </a:blipFill>
        </p:spPr>
        <p:txBody>
          <a:bodyPr wrap="square" rtlCol="0">
            <a:spAutoFit/>
          </a:bodyPr>
          <a:lstStyle/>
          <a:p>
            <a:r>
              <a:rPr lang="de-DE" sz="1400" b="1" cap="all" dirty="0"/>
              <a:t>Nierenfunktion</a:t>
            </a:r>
          </a:p>
        </p:txBody>
      </p:sp>
    </p:spTree>
    <p:extLst>
      <p:ext uri="{BB962C8B-B14F-4D97-AF65-F5344CB8AC3E}">
        <p14:creationId xmlns:p14="http://schemas.microsoft.com/office/powerpoint/2010/main" val="401979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pic>
        <p:nvPicPr>
          <p:cNvPr id="3" name="Picture 4" descr="2009_D_4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700808"/>
            <a:ext cx="6768752" cy="4896544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8723313" cy="365125"/>
          </a:xfrm>
        </p:spPr>
        <p:txBody>
          <a:bodyPr/>
          <a:lstStyle/>
          <a:p>
            <a:pPr algn="l"/>
            <a:r>
              <a:rPr lang="de-DE" sz="3200" b="1" dirty="0">
                <a:solidFill>
                  <a:srgbClr val="A2AD00"/>
                </a:solidFill>
                <a:latin typeface="Arial"/>
                <a:ea typeface="ＭＳ Ｐゴシック" charset="-128"/>
                <a:cs typeface="Arial"/>
              </a:rPr>
              <a:t>Funktionsraten nach Nierentransplantation</a:t>
            </a:r>
            <a:br>
              <a:rPr lang="de-DE" sz="3200" b="1" dirty="0">
                <a:solidFill>
                  <a:srgbClr val="A2AD00"/>
                </a:solidFill>
                <a:latin typeface="Arial"/>
                <a:ea typeface="ＭＳ Ｐゴシック" charset="-128"/>
                <a:cs typeface="Arial"/>
              </a:rPr>
            </a:br>
            <a:r>
              <a:rPr lang="de-DE" sz="2400" b="1" dirty="0">
                <a:solidFill>
                  <a:srgbClr val="A2AD00"/>
                </a:solidFill>
                <a:latin typeface="Arial"/>
                <a:cs typeface="Arial"/>
              </a:rPr>
              <a:t>Unterschiede Probleme im Zeitverlauf</a:t>
            </a:r>
          </a:p>
        </p:txBody>
      </p:sp>
      <p:sp>
        <p:nvSpPr>
          <p:cNvPr id="2" name="Ellipse 1"/>
          <p:cNvSpPr/>
          <p:nvPr/>
        </p:nvSpPr>
        <p:spPr>
          <a:xfrm>
            <a:off x="1835696" y="2348880"/>
            <a:ext cx="1152128" cy="1082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eschweifte Klammer links 4"/>
          <p:cNvSpPr/>
          <p:nvPr/>
        </p:nvSpPr>
        <p:spPr>
          <a:xfrm rot="16200000">
            <a:off x="4500150" y="2584235"/>
            <a:ext cx="558064" cy="4014763"/>
          </a:xfrm>
          <a:prstGeom prst="leftBrace">
            <a:avLst>
              <a:gd name="adj1" fmla="val 100234"/>
              <a:gd name="adj2" fmla="val 50954"/>
            </a:avLst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419872" y="5031066"/>
            <a:ext cx="327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Chronisches  </a:t>
            </a:r>
            <a:r>
              <a:rPr lang="de-DE" b="1" dirty="0" err="1"/>
              <a:t>Tx</a:t>
            </a:r>
            <a:r>
              <a:rPr lang="de-DE" b="1" dirty="0"/>
              <a:t>-Versagen</a:t>
            </a:r>
          </a:p>
        </p:txBody>
      </p:sp>
    </p:spTree>
    <p:extLst>
      <p:ext uri="{BB962C8B-B14F-4D97-AF65-F5344CB8AC3E}">
        <p14:creationId xmlns:p14="http://schemas.microsoft.com/office/powerpoint/2010/main" val="16736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1000" y="114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Nachsorge nach Nierentransplantation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Wann was routinemäßig kontrollieren?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pic>
        <p:nvPicPr>
          <p:cNvPr id="3" name="Bild 2" descr="Übersicht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" y="1844824"/>
            <a:ext cx="8892480" cy="309634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472608" y="6525344"/>
            <a:ext cx="5652120" cy="76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de-DE" sz="1400" b="1" dirty="0">
                <a:solidFill>
                  <a:schemeClr val="tx2"/>
                </a:solidFill>
              </a:rPr>
              <a:t>KDIGO, Am J Transplant 9: S1–S157, 2009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Wingdings" charset="2"/>
              <a:buAutoNum type="arabicPeriod"/>
            </a:pP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EC6C9D3-E879-554D-8764-777C28D41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13176"/>
            <a:ext cx="9144000" cy="43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endParaRPr lang="de-DE" sz="2000" b="1" dirty="0">
              <a:solidFill>
                <a:srgbClr val="A2AD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de-DE" sz="2000" b="1" dirty="0">
                <a:solidFill>
                  <a:srgbClr val="000000"/>
                </a:solidFill>
              </a:rPr>
              <a:t>Kontrollen im Rahmen der Nachsorge</a:t>
            </a:r>
            <a:endParaRPr lang="de-DE" sz="20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Nutzen von festen Zeitintervallen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Indikationsabhängig</a:t>
            </a:r>
          </a:p>
          <a:p>
            <a:pPr lvl="1" eaLnBrk="0" hangingPunct="0">
              <a:spcBef>
                <a:spcPct val="20000"/>
              </a:spcBef>
              <a:buClr>
                <a:schemeClr val="accent1"/>
              </a:buClr>
            </a:pP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Nachsorge nach Nierentransplantation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Wer betreut die Patienten?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2276996"/>
            <a:ext cx="8763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abhängig vom Ereignis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abhängig vom Zeitpunkt nach Transplantation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abhängig von der Entfernung zum Transplantationszentrum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abhängig vom Patienten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/>
              <a:t>auch der Rettungsdienst entscheidet über den Betreuungsort…..</a:t>
            </a:r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971550" lvl="1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514350" indent="-5143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000" y="73025"/>
            <a:ext cx="6024563" cy="231775"/>
          </a:xfrm>
        </p:spPr>
        <p:txBody>
          <a:bodyPr/>
          <a:lstStyle/>
          <a:p>
            <a:r>
              <a:rPr lang="de-DE" sz="1800">
                <a:latin typeface="Arial" charset="0"/>
                <a:ea typeface="Arial" charset="0"/>
                <a:cs typeface="Arial" charset="0"/>
              </a:rPr>
              <a:t>Abteilung für Nephrologie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114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de-DE" sz="3200" b="1" dirty="0">
                <a:solidFill>
                  <a:schemeClr val="accent1"/>
                </a:solidFill>
              </a:rPr>
              <a:t>Nachsorge nach Nierentransplantation</a:t>
            </a:r>
          </a:p>
          <a:p>
            <a:pPr eaLnBrk="0" hangingPunct="0"/>
            <a:r>
              <a:rPr lang="de-DE" sz="2400" b="1" dirty="0">
                <a:solidFill>
                  <a:schemeClr val="accent1"/>
                </a:solidFill>
              </a:rPr>
              <a:t>Wer betreut die Patienten?</a:t>
            </a:r>
          </a:p>
          <a:p>
            <a:pPr eaLnBrk="0" hangingPunct="0"/>
            <a:endParaRPr lang="de-DE" sz="3200" dirty="0">
              <a:solidFill>
                <a:schemeClr val="accent1"/>
              </a:solidFill>
              <a:latin typeface="Symbol" charset="2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9A0ECA96-0BE0-634C-AC64-9E7B47B54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449967"/>
              </p:ext>
            </p:extLst>
          </p:nvPr>
        </p:nvGraphicFramePr>
        <p:xfrm>
          <a:off x="0" y="1916832"/>
          <a:ext cx="4572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D69B50E-963D-BB4B-8FF5-9A091A861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202761"/>
              </p:ext>
            </p:extLst>
          </p:nvPr>
        </p:nvGraphicFramePr>
        <p:xfrm>
          <a:off x="4613495" y="1916832"/>
          <a:ext cx="449500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ABE4E36-3E46-6242-8E1D-D28ED87E1C73}"/>
              </a:ext>
            </a:extLst>
          </p:cNvPr>
          <p:cNvSpPr txBox="1"/>
          <p:nvPr/>
        </p:nvSpPr>
        <p:spPr>
          <a:xfrm>
            <a:off x="5623000" y="6525344"/>
            <a:ext cx="362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Recherche Klinikum rechts der Isar</a:t>
            </a:r>
          </a:p>
        </p:txBody>
      </p:sp>
    </p:spTree>
    <p:extLst>
      <p:ext uri="{BB962C8B-B14F-4D97-AF65-F5344CB8AC3E}">
        <p14:creationId xmlns:p14="http://schemas.microsoft.com/office/powerpoint/2010/main" val="3887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Larissa-Design">
  <a:themeElements>
    <a:clrScheme name="MRI Farbschema 1">
      <a:dk1>
        <a:srgbClr val="000000"/>
      </a:dk1>
      <a:lt1>
        <a:srgbClr val="FFFFFF"/>
      </a:lt1>
      <a:dk2>
        <a:srgbClr val="003359"/>
      </a:dk2>
      <a:lt2>
        <a:srgbClr val="FFFFFF"/>
      </a:lt2>
      <a:accent1>
        <a:srgbClr val="A2AD00"/>
      </a:accent1>
      <a:accent2>
        <a:srgbClr val="E37222"/>
      </a:accent2>
      <a:accent3>
        <a:srgbClr val="FFBC3D"/>
      </a:accent3>
      <a:accent4>
        <a:srgbClr val="DAD7CB"/>
      </a:accent4>
      <a:accent5>
        <a:srgbClr val="9B6E51"/>
      </a:accent5>
      <a:accent6>
        <a:srgbClr val="522D24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Macintosh PowerPoint</Application>
  <PresentationFormat>Bildschirmpräsentation (4:3)</PresentationFormat>
  <Paragraphs>423</Paragraphs>
  <Slides>39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Calibri</vt:lpstr>
      <vt:lpstr>Symbol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Funktionsraten nach Nierentransplantation Unterschiede Probleme im Zeitverlauf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Immunsuppressiva (IS): Blutspiegelschwankungen von Tacrolimus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praktikant</dc:creator>
  <cp:lastModifiedBy>familie.renders@gmx.de</cp:lastModifiedBy>
  <cp:revision>539</cp:revision>
  <dcterms:created xsi:type="dcterms:W3CDTF">2012-04-26T08:04:17Z</dcterms:created>
  <dcterms:modified xsi:type="dcterms:W3CDTF">2018-04-21T06:57:03Z</dcterms:modified>
</cp:coreProperties>
</file>