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61"/>
  </p:notesMasterIdLst>
  <p:sldIdLst>
    <p:sldId id="256" r:id="rId8"/>
    <p:sldId id="271" r:id="rId9"/>
    <p:sldId id="263" r:id="rId10"/>
    <p:sldId id="272" r:id="rId11"/>
    <p:sldId id="273" r:id="rId12"/>
    <p:sldId id="274" r:id="rId13"/>
    <p:sldId id="275" r:id="rId14"/>
    <p:sldId id="276" r:id="rId15"/>
    <p:sldId id="277" r:id="rId16"/>
    <p:sldId id="278" r:id="rId17"/>
    <p:sldId id="279" r:id="rId18"/>
    <p:sldId id="266" r:id="rId19"/>
    <p:sldId id="280" r:id="rId20"/>
    <p:sldId id="281" r:id="rId21"/>
    <p:sldId id="282" r:id="rId22"/>
    <p:sldId id="302" r:id="rId23"/>
    <p:sldId id="291" r:id="rId24"/>
    <p:sldId id="292" r:id="rId25"/>
    <p:sldId id="293" r:id="rId26"/>
    <p:sldId id="294" r:id="rId27"/>
    <p:sldId id="295" r:id="rId28"/>
    <p:sldId id="296" r:id="rId29"/>
    <p:sldId id="297" r:id="rId30"/>
    <p:sldId id="298" r:id="rId31"/>
    <p:sldId id="299" r:id="rId32"/>
    <p:sldId id="300" r:id="rId33"/>
    <p:sldId id="301" r:id="rId34"/>
    <p:sldId id="283" r:id="rId35"/>
    <p:sldId id="284" r:id="rId36"/>
    <p:sldId id="286" r:id="rId37"/>
    <p:sldId id="287" r:id="rId38"/>
    <p:sldId id="288" r:id="rId39"/>
    <p:sldId id="289" r:id="rId40"/>
    <p:sldId id="290" r:id="rId41"/>
    <p:sldId id="268" r:id="rId42"/>
    <p:sldId id="303" r:id="rId43"/>
    <p:sldId id="304" r:id="rId44"/>
    <p:sldId id="305" r:id="rId45"/>
    <p:sldId id="306" r:id="rId46"/>
    <p:sldId id="307" r:id="rId47"/>
    <p:sldId id="269" r:id="rId48"/>
    <p:sldId id="308" r:id="rId49"/>
    <p:sldId id="309" r:id="rId50"/>
    <p:sldId id="310" r:id="rId51"/>
    <p:sldId id="311" r:id="rId52"/>
    <p:sldId id="312" r:id="rId53"/>
    <p:sldId id="270" r:id="rId54"/>
    <p:sldId id="313" r:id="rId55"/>
    <p:sldId id="258" r:id="rId56"/>
    <p:sldId id="259" r:id="rId57"/>
    <p:sldId id="260" r:id="rId58"/>
    <p:sldId id="261" r:id="rId59"/>
    <p:sldId id="262" r:id="rId6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17"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0CB24-3886-4E69-940A-D8673C77F3AD}" type="datetimeFigureOut">
              <a:rPr lang="de-DE" smtClean="0"/>
              <a:t>21.04.2018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D580B-0C61-4ADC-8A2D-948D5C8B1715}" type="slidenum">
              <a:rPr lang="de-DE" smtClean="0"/>
              <a:t>‹Nr.›</a:t>
            </a:fld>
            <a:endParaRPr lang="de-DE"/>
          </a:p>
        </p:txBody>
      </p:sp>
    </p:spTree>
    <p:extLst>
      <p:ext uri="{BB962C8B-B14F-4D97-AF65-F5344CB8AC3E}">
        <p14:creationId xmlns:p14="http://schemas.microsoft.com/office/powerpoint/2010/main" val="53120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94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C4312-0032-4D7C-A4AB-10B5685100D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7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65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15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Die "Schwedentabletten" (Kochsalztabletten) wurden ursprünglich für Skilangläufer und Bergsteiger entwickelt und erstmalig beim "WASA - Lauf" in Schweden eingesetzt, daher der Name. Die Marathonläufer nahmen zur Kochsalzsubstitution bei starkem Schweißverlust alle halbe Stunde 4 Tabletten mit viel Flüssigkeit. Die Schwedentabletten (Kochsalztabletten) haben eine spezielle Galenik, so dass die Einnahme der relativ großen Menge an Kochsalz keine Übelkeit hervorruft und durch den Überzug geschmacksneutral einzunehmen ist. Zu Risiken und Nebenwirkungen fragen Sie Ihren Arzt</a:t>
            </a:r>
            <a:r>
              <a:rPr lang="de-DE" baseline="0" dirty="0"/>
              <a:t> oder Apotheker!</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1885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699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Ich möchte</a:t>
            </a:r>
            <a:r>
              <a:rPr lang="de-DE" baseline="0" dirty="0"/>
              <a:t> mich auf diese 4 Themen beschränken und mit der </a:t>
            </a:r>
            <a:r>
              <a:rPr lang="de-DE" baseline="0" dirty="0" err="1"/>
              <a:t>Hyponatriämie</a:t>
            </a:r>
            <a:r>
              <a:rPr lang="de-DE" baseline="0" dirty="0"/>
              <a:t> und den Schwedentabletten beginnen. Das </a:t>
            </a:r>
            <a:r>
              <a:rPr lang="de-DE" baseline="0" dirty="0" err="1"/>
              <a:t>paßt</a:t>
            </a:r>
            <a:r>
              <a:rPr lang="de-DE" baseline="0" dirty="0"/>
              <a:t> sehr gut, denn die Schweden sind ja aus den </a:t>
            </a:r>
            <a:r>
              <a:rPr lang="de-DE" baseline="0" dirty="0" err="1"/>
              <a:t>Vikingern</a:t>
            </a:r>
            <a:r>
              <a:rPr lang="de-DE" baseline="0" dirty="0"/>
              <a:t> entstanden und Rosenheim präsentiert gerade im Lokschuppen die </a:t>
            </a:r>
            <a:r>
              <a:rPr lang="de-DE" baseline="0" dirty="0" err="1"/>
              <a:t>Vikingerausstellung</a:t>
            </a:r>
            <a:r>
              <a:rPr lang="de-DE" baseline="0" dirty="0"/>
              <a:t>. Wenn Sie hernach noch Zeit haben und etwas erleben wollen… der Lokschuppen ist gleich nebenan.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203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Ich möchte</a:t>
            </a:r>
            <a:r>
              <a:rPr lang="de-DE" baseline="0" dirty="0"/>
              <a:t> mich auf diese 4 Themen beschränken und mit der </a:t>
            </a:r>
            <a:r>
              <a:rPr lang="de-DE" baseline="0" dirty="0" err="1"/>
              <a:t>Hyponatriämie</a:t>
            </a:r>
            <a:r>
              <a:rPr lang="de-DE" baseline="0" dirty="0"/>
              <a:t> und den Schwedentabletten beginnen. Das </a:t>
            </a:r>
            <a:r>
              <a:rPr lang="de-DE" baseline="0" dirty="0" err="1"/>
              <a:t>paßt</a:t>
            </a:r>
            <a:r>
              <a:rPr lang="de-DE" baseline="0" dirty="0"/>
              <a:t> sehr gut, denn die Schweden sind ja aus den </a:t>
            </a:r>
            <a:r>
              <a:rPr lang="de-DE" baseline="0" dirty="0" err="1"/>
              <a:t>Vikingern</a:t>
            </a:r>
            <a:r>
              <a:rPr lang="de-DE" baseline="0" dirty="0"/>
              <a:t> entstanden und Rosenheim präsentiert gerade im Lokschuppen die </a:t>
            </a:r>
            <a:r>
              <a:rPr lang="de-DE" baseline="0" dirty="0" err="1"/>
              <a:t>Vikingerausstellung</a:t>
            </a:r>
            <a:r>
              <a:rPr lang="de-DE" baseline="0" dirty="0"/>
              <a:t>. Wenn Sie hernach noch Zeit haben und etwas erleben wollen… der Lokschuppen ist gleich nebenan.</a:t>
            </a: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74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933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880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416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46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98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2B161-4D31-4481-8A05-CD57B7C964A0}"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41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5D186-CB78-4B5A-BAFC-28A67FE0736B}"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00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C4312-0032-4D7C-A4AB-10B5685100D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528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C4312-0032-4D7C-A4AB-10B5685100D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116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C4312-0032-4D7C-A4AB-10B5685100D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73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61B2027-F5EE-4406-8F2F-57DC1EE2247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xmlns="" id="{3689B772-3633-498B-AF0C-62AF7251CB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xmlns="" id="{D2F2D659-479B-4284-B952-DA749D5028B3}"/>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5" name="Fußzeilenplatzhalter 4">
            <a:extLst>
              <a:ext uri="{FF2B5EF4-FFF2-40B4-BE49-F238E27FC236}">
                <a16:creationId xmlns:a16="http://schemas.microsoft.com/office/drawing/2014/main" xmlns="" id="{6D7229AF-8FD0-4B5D-B6BF-E953DF19757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033789DF-C4C0-436A-9532-B21790CE18E8}"/>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2343734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7304EB-D7B4-4C79-97BF-4E265085ADE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xmlns="" id="{F786E821-18A7-49B9-957F-C273EAD02A1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874947BA-6C7A-4EE4-BD27-4370C41F58D3}"/>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5" name="Fußzeilenplatzhalter 4">
            <a:extLst>
              <a:ext uri="{FF2B5EF4-FFF2-40B4-BE49-F238E27FC236}">
                <a16:creationId xmlns:a16="http://schemas.microsoft.com/office/drawing/2014/main" xmlns="" id="{6CB05F86-4A41-4778-9CF7-8629BCA2BE3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89DE09DA-875E-40DA-BB03-47752B2AB36C}"/>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835467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CEC76889-0E0F-433E-A613-803FCDAE8C2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xmlns="" id="{4AE09C84-C31E-4CCF-8A28-4EEC11B9744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8F992EC1-5DE8-4D12-A9B7-B55DF2BC8BCB}"/>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5" name="Fußzeilenplatzhalter 4">
            <a:extLst>
              <a:ext uri="{FF2B5EF4-FFF2-40B4-BE49-F238E27FC236}">
                <a16:creationId xmlns:a16="http://schemas.microsoft.com/office/drawing/2014/main" xmlns="" id="{CE1567F0-EAF0-41D2-90C1-E33743B4BA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736235F8-B7FC-4EB5-82E6-613D44EABBEF}"/>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34199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4199533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278286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765699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1670299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1147868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1726798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828998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157370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70F7715-9994-4C97-A4D2-5A88939200F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F3AFA580-D8F5-4C75-94EF-7CE0BC6593E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0AEC38CA-096F-4DBD-8DD8-C80AE89C5D6C}"/>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5" name="Fußzeilenplatzhalter 4">
            <a:extLst>
              <a:ext uri="{FF2B5EF4-FFF2-40B4-BE49-F238E27FC236}">
                <a16:creationId xmlns:a16="http://schemas.microsoft.com/office/drawing/2014/main" xmlns="" id="{C31C201E-4863-408F-99E6-61D9D9B70BB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9581A86C-92CE-4559-8342-D454801D8C78}"/>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487072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273419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1504308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9E3F08-93A0-47BE-A0F6-F768F063A127}"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B618C25-6199-4581-9E40-FA071A4E113E}" type="slidenum">
              <a:rPr lang="de-DE" smtClean="0"/>
              <a:pPr/>
              <a:t>‹Nr.›</a:t>
            </a:fld>
            <a:endParaRPr lang="de-DE"/>
          </a:p>
        </p:txBody>
      </p:sp>
    </p:spTree>
    <p:extLst>
      <p:ext uri="{BB962C8B-B14F-4D97-AF65-F5344CB8AC3E}">
        <p14:creationId xmlns:p14="http://schemas.microsoft.com/office/powerpoint/2010/main" val="2013633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278286E-00C0-4EE3-A5D1-A684C4D64B3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xmlns="" id="{CAB3956E-DA25-4331-9436-0615D9EA9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xmlns="" id="{30C610BB-B69D-4FBF-BFDE-B032E053E9E5}"/>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5" name="Fußzeilenplatzhalter 4">
            <a:extLst>
              <a:ext uri="{FF2B5EF4-FFF2-40B4-BE49-F238E27FC236}">
                <a16:creationId xmlns:a16="http://schemas.microsoft.com/office/drawing/2014/main" xmlns="" id="{B46317C9-E93E-47C6-8B22-7E28C128CCB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1B27F7B2-ECB1-42CA-A9AF-80612AE815A6}"/>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2169534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666248F-3B94-496D-9710-130CE620C2E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B2C29A71-E0A6-4E86-A774-A560804037D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220B1CD3-3198-4515-97D0-457C71D512D9}"/>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5" name="Fußzeilenplatzhalter 4">
            <a:extLst>
              <a:ext uri="{FF2B5EF4-FFF2-40B4-BE49-F238E27FC236}">
                <a16:creationId xmlns:a16="http://schemas.microsoft.com/office/drawing/2014/main" xmlns="" id="{442E8200-80C7-4EBF-8144-21CBCFF88C8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25C06040-62B2-4730-A6A5-001F1F6DCA1E}"/>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4286603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6365F6B-BDD0-4879-862D-C4F39FB4394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xmlns="" id="{452C91F5-525E-4EF7-A304-D85DEE3FA4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32DCB40A-8975-45F4-88A0-D43C8A184AAE}"/>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5" name="Fußzeilenplatzhalter 4">
            <a:extLst>
              <a:ext uri="{FF2B5EF4-FFF2-40B4-BE49-F238E27FC236}">
                <a16:creationId xmlns:a16="http://schemas.microsoft.com/office/drawing/2014/main" xmlns="" id="{872F72B2-6427-4915-85A6-8F50543CF94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0EC877D4-AA17-485E-BA82-934DB645395A}"/>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3675253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A7162D0-5ED0-4224-8D99-BADFF2706C1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7A61E37A-7B12-4EC6-BB7D-A3A20784BF4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xmlns="" id="{9F43D90F-7479-45F9-B5B4-7C5A0103AE3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xmlns="" id="{528FD377-2EAA-4A02-A7D0-37402A46B7AF}"/>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6" name="Fußzeilenplatzhalter 5">
            <a:extLst>
              <a:ext uri="{FF2B5EF4-FFF2-40B4-BE49-F238E27FC236}">
                <a16:creationId xmlns:a16="http://schemas.microsoft.com/office/drawing/2014/main" xmlns="" id="{56555C73-3956-4DCF-96BC-7F33A55668C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EE951F6E-C087-4565-9F40-FDF8240829BC}"/>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1612951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A860A90-DF59-481C-BB42-DEB62C14105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xmlns="" id="{CA997CA7-A806-408D-95D7-8C40EA689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0D84AE17-7087-4190-8AFD-438B8EACCFB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xmlns="" id="{DF66BF7C-193D-4C10-BD7D-1FE38CB84D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ED32C869-AE29-4CC3-B955-7E5AF4D3719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xmlns="" id="{68EEFEF9-9184-4465-9749-68AB1F488AF9}"/>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8" name="Fußzeilenplatzhalter 7">
            <a:extLst>
              <a:ext uri="{FF2B5EF4-FFF2-40B4-BE49-F238E27FC236}">
                <a16:creationId xmlns:a16="http://schemas.microsoft.com/office/drawing/2014/main" xmlns="" id="{8440827F-1D83-42C1-B224-3FA066007AB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xmlns="" id="{F0E05A11-1B09-4650-8685-1283507D4C4B}"/>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209862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8968DC-3C6B-4821-9FA0-314D56C1F07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xmlns="" id="{F09532B7-57D0-442F-9C4B-BD6DE18556C8}"/>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4" name="Fußzeilenplatzhalter 3">
            <a:extLst>
              <a:ext uri="{FF2B5EF4-FFF2-40B4-BE49-F238E27FC236}">
                <a16:creationId xmlns:a16="http://schemas.microsoft.com/office/drawing/2014/main" xmlns="" id="{B1302393-2763-4E67-9653-C5135643F9A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xmlns="" id="{A604F2D1-C96B-4779-A4DC-F452FA97562D}"/>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2205193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68D89C0A-0285-4557-9BFC-606F72DC0A6B}"/>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3" name="Fußzeilenplatzhalter 2">
            <a:extLst>
              <a:ext uri="{FF2B5EF4-FFF2-40B4-BE49-F238E27FC236}">
                <a16:creationId xmlns:a16="http://schemas.microsoft.com/office/drawing/2014/main" xmlns="" id="{BAE143E3-2064-4E8E-89C6-5818C1C2C49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xmlns="" id="{BC1AC82F-F418-4DC8-B6AB-EC90669F16AF}"/>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193377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B204118-70D2-4688-B1BD-9EC81E913DC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xmlns="" id="{8DF07B47-5799-44E1-AC58-619BEBEFBB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D13B5592-E7ED-41B8-8FD6-2C70FEADC9A4}"/>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5" name="Fußzeilenplatzhalter 4">
            <a:extLst>
              <a:ext uri="{FF2B5EF4-FFF2-40B4-BE49-F238E27FC236}">
                <a16:creationId xmlns:a16="http://schemas.microsoft.com/office/drawing/2014/main" xmlns="" id="{0E08A9C4-8DB7-4A6B-A9B0-BFD678860D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DCAC0E67-690C-4812-A483-B6C238DA86A9}"/>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2740608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9ADAC12-95AB-4229-86AA-C17F5AAB41C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xmlns="" id="{5938F82B-0EF7-425C-A8AC-219C27D12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xmlns="" id="{0F664F13-FF57-4D01-AD3B-2CFEFDE28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3A25B606-444F-4664-91E1-2471C84B64A5}"/>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6" name="Fußzeilenplatzhalter 5">
            <a:extLst>
              <a:ext uri="{FF2B5EF4-FFF2-40B4-BE49-F238E27FC236}">
                <a16:creationId xmlns:a16="http://schemas.microsoft.com/office/drawing/2014/main" xmlns="" id="{78453563-0F8B-4705-8B7C-4F75E9F5390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BA598B8D-E23A-477A-95D9-04A1EF5C3A51}"/>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2600021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BE77557-B701-45ED-91E2-BEEC3071B0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xmlns="" id="{23FACE41-C6C6-46FA-955C-77B4EE5AF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xmlns="" id="{A63D00B8-37AA-4687-8BD3-5B04A57CD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54B0C7DC-5BF8-4917-8BFC-7FFE5C19BCB9}"/>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6" name="Fußzeilenplatzhalter 5">
            <a:extLst>
              <a:ext uri="{FF2B5EF4-FFF2-40B4-BE49-F238E27FC236}">
                <a16:creationId xmlns:a16="http://schemas.microsoft.com/office/drawing/2014/main" xmlns="" id="{3FF79360-56DB-4696-9732-68D51B2B92D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866BC2BC-9666-48F8-B7EF-36F0DA1EA64F}"/>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1667463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5CDE5ED-87E1-491D-8923-15570458710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xmlns="" id="{77601C35-3133-49D9-8898-991E92EA2F3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342B44FA-0495-43EC-BA7C-49DE80457FFE}"/>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5" name="Fußzeilenplatzhalter 4">
            <a:extLst>
              <a:ext uri="{FF2B5EF4-FFF2-40B4-BE49-F238E27FC236}">
                <a16:creationId xmlns:a16="http://schemas.microsoft.com/office/drawing/2014/main" xmlns="" id="{4AA3F08D-F77D-483C-AA59-700098021FE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E752DD41-ADFE-439D-85CF-B95BB8D0FF34}"/>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549835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42552968-1CE8-4200-A8A5-41EFD8E1B9B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xmlns="" id="{A0161F4D-F38A-4894-A001-7ED15B89CD9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CA3AFF38-B28F-4EAD-877D-2E0F5D722EE4}"/>
              </a:ext>
            </a:extLst>
          </p:cNvPr>
          <p:cNvSpPr>
            <a:spLocks noGrp="1"/>
          </p:cNvSpPr>
          <p:nvPr>
            <p:ph type="dt" sz="half" idx="10"/>
          </p:nvPr>
        </p:nvSpPr>
        <p:spPr/>
        <p:txBody>
          <a:bodyPr/>
          <a:lstStyle/>
          <a:p>
            <a:fld id="{EA5D8FC6-3897-49E2-BCB9-1932B4BF322B}" type="datetimeFigureOut">
              <a:rPr lang="de-DE" smtClean="0"/>
              <a:t>21.04.2018</a:t>
            </a:fld>
            <a:endParaRPr lang="de-DE"/>
          </a:p>
        </p:txBody>
      </p:sp>
      <p:sp>
        <p:nvSpPr>
          <p:cNvPr id="5" name="Fußzeilenplatzhalter 4">
            <a:extLst>
              <a:ext uri="{FF2B5EF4-FFF2-40B4-BE49-F238E27FC236}">
                <a16:creationId xmlns:a16="http://schemas.microsoft.com/office/drawing/2014/main" xmlns="" id="{37A14D3B-DEF7-437C-BE86-BDCFAB02889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F06D391C-7020-4247-BD20-14424C8F5AA0}"/>
              </a:ext>
            </a:extLst>
          </p:cNvPr>
          <p:cNvSpPr>
            <a:spLocks noGrp="1"/>
          </p:cNvSpPr>
          <p:nvPr>
            <p:ph type="sldNum" sz="quarter" idx="12"/>
          </p:nvPr>
        </p:nvSpPr>
        <p:spPr/>
        <p:txBody>
          <a:bodyPr/>
          <a:lstStyle/>
          <a:p>
            <a:fld id="{00FFAEC6-BF5A-4CD9-8303-98C3B92D7A9D}" type="slidenum">
              <a:rPr lang="de-DE" smtClean="0"/>
              <a:t>‹Nr.›</a:t>
            </a:fld>
            <a:endParaRPr lang="de-DE"/>
          </a:p>
        </p:txBody>
      </p:sp>
    </p:spTree>
    <p:extLst>
      <p:ext uri="{BB962C8B-B14F-4D97-AF65-F5344CB8AC3E}">
        <p14:creationId xmlns:p14="http://schemas.microsoft.com/office/powerpoint/2010/main" val="2757654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A86EEBD-9890-436A-8DA9-1D893EC8140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xmlns="" id="{E54C963A-872F-45DA-8BDC-20C44DEBF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xmlns="" id="{ECFFAEC9-E187-49C7-8A0E-FC592A366A70}"/>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5" name="Fußzeilenplatzhalter 4">
            <a:extLst>
              <a:ext uri="{FF2B5EF4-FFF2-40B4-BE49-F238E27FC236}">
                <a16:creationId xmlns:a16="http://schemas.microsoft.com/office/drawing/2014/main" xmlns="" id="{F90D3B25-BA1F-46D2-82C1-6C47C2D22A8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6B8A1C25-2AB0-40A1-A31B-6CCA7536C36A}"/>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1520424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74731F-3866-4A2E-BCC3-34417BF61A0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0F4390D7-C2FF-4A7B-8834-7C5B749A29A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871ECFD6-E4A3-47B7-8352-F1D2AA0D5C77}"/>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5" name="Fußzeilenplatzhalter 4">
            <a:extLst>
              <a:ext uri="{FF2B5EF4-FFF2-40B4-BE49-F238E27FC236}">
                <a16:creationId xmlns:a16="http://schemas.microsoft.com/office/drawing/2014/main" xmlns="" id="{8D928465-6AD7-4156-9999-55669B08237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787DDE66-7F9A-4FD9-9844-1089E35ED1CB}"/>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1582941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887E4F-E4B1-455E-86FD-C1270ACA030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xmlns="" id="{148201DE-FC0E-4AC7-AB6B-F4427D9E59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69B17ADB-6FCC-4F51-ADC7-943564C4B23A}"/>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5" name="Fußzeilenplatzhalter 4">
            <a:extLst>
              <a:ext uri="{FF2B5EF4-FFF2-40B4-BE49-F238E27FC236}">
                <a16:creationId xmlns:a16="http://schemas.microsoft.com/office/drawing/2014/main" xmlns="" id="{D350C66A-9AF4-45E6-9C82-9ADF9E7DEE6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D93D0F35-BBD5-45E9-B790-46EA8EA58D89}"/>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3242494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A25FECD-4DAF-43E7-AFF7-37CC2738FEC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08F21B7B-746B-42DD-8E77-913D1848D9E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xmlns="" id="{EAF44230-DE67-4549-A788-35CF319664A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xmlns="" id="{AE2B5AEC-BA18-4855-B1AF-F82B3419DA55}"/>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6" name="Fußzeilenplatzhalter 5">
            <a:extLst>
              <a:ext uri="{FF2B5EF4-FFF2-40B4-BE49-F238E27FC236}">
                <a16:creationId xmlns:a16="http://schemas.microsoft.com/office/drawing/2014/main" xmlns="" id="{9F3C05C0-270A-438E-B39E-C892244203D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6B9A9B53-F1AC-463A-B91A-ED1D89D437FE}"/>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32705856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B672016-9337-4372-9867-DE6F211978F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xmlns="" id="{F96E0D9D-0B63-4131-8E0A-F935270F7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06F9FAC8-725E-4365-9CB6-D3DDD9FEEB7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xmlns="" id="{73A62534-119A-4F1C-B4C5-E8C5BFFFFD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107443B3-5321-419C-A157-EF4D14C1688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xmlns="" id="{C40D02AB-8487-490F-B247-83C73E607A48}"/>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8" name="Fußzeilenplatzhalter 7">
            <a:extLst>
              <a:ext uri="{FF2B5EF4-FFF2-40B4-BE49-F238E27FC236}">
                <a16:creationId xmlns:a16="http://schemas.microsoft.com/office/drawing/2014/main" xmlns="" id="{D7D83007-F81E-4572-AC03-64436E5DE8D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xmlns="" id="{48A51451-56F0-4398-87DC-87AD603C444C}"/>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218138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50F6080-2C85-4D4F-B9E3-7B6A9046F80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xmlns="" id="{808E7F24-EFFF-400A-93A6-E56D387030B5}"/>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4" name="Fußzeilenplatzhalter 3">
            <a:extLst>
              <a:ext uri="{FF2B5EF4-FFF2-40B4-BE49-F238E27FC236}">
                <a16:creationId xmlns:a16="http://schemas.microsoft.com/office/drawing/2014/main" xmlns="" id="{0754A105-8298-4A18-8C93-4CE2C510D6E2}"/>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xmlns="" id="{E43C8343-23D1-4413-81EC-3C80FEBC0B13}"/>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694158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79AA16F-0319-4315-BF63-E01C7A48A98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0CD4A075-3AF7-4D40-B918-4A415BB601F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xmlns="" id="{2F4DA926-2024-4D39-87A8-930A47BDB73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xmlns="" id="{13E407D3-8FA7-45DD-BBF6-91527C0E122D}"/>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6" name="Fußzeilenplatzhalter 5">
            <a:extLst>
              <a:ext uri="{FF2B5EF4-FFF2-40B4-BE49-F238E27FC236}">
                <a16:creationId xmlns:a16="http://schemas.microsoft.com/office/drawing/2014/main" xmlns="" id="{DB420737-399A-4455-ADE2-0FB2EF57C7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8EC817A6-5528-44CB-BA23-41F7F6F1E209}"/>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1966322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AC73252A-0DE7-4CF8-ADF0-93148B5932B7}"/>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3" name="Fußzeilenplatzhalter 2">
            <a:extLst>
              <a:ext uri="{FF2B5EF4-FFF2-40B4-BE49-F238E27FC236}">
                <a16:creationId xmlns:a16="http://schemas.microsoft.com/office/drawing/2014/main" xmlns="" id="{10141FBF-CA1C-4A7C-9E92-AF084D63993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xmlns="" id="{65B08DCB-EE36-4C2B-A935-8E6CB9B35641}"/>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1572159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D6868B7-F869-468A-9AFA-CB2843D43BA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xmlns="" id="{E6EF777A-2600-48E5-A33F-4B79435191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xmlns="" id="{BB38EADC-487B-4320-AF15-BC37FDA3B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9DF3B2AF-29C9-4F79-BDCF-BDDDAB0C8A6F}"/>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6" name="Fußzeilenplatzhalter 5">
            <a:extLst>
              <a:ext uri="{FF2B5EF4-FFF2-40B4-BE49-F238E27FC236}">
                <a16:creationId xmlns:a16="http://schemas.microsoft.com/office/drawing/2014/main" xmlns="" id="{6DBA54E2-91B5-4EE0-AFB2-80FB50EF17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B9221EE4-F5FC-4A88-9209-DF4CEBE87213}"/>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30842832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4B77668-669A-43DF-B3C6-CE5CC71C83D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xmlns="" id="{1DFE2381-4AAA-4CCA-A879-BA80C4D4C1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xmlns="" id="{9DE1EF1D-C97A-421F-BBA3-E7315B8FD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DFFD3676-E6BD-40D6-8630-8C251F6E8FA1}"/>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6" name="Fußzeilenplatzhalter 5">
            <a:extLst>
              <a:ext uri="{FF2B5EF4-FFF2-40B4-BE49-F238E27FC236}">
                <a16:creationId xmlns:a16="http://schemas.microsoft.com/office/drawing/2014/main" xmlns="" id="{71442D02-EA4D-49FC-AB62-F6C9B004A76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4C878A4F-B6CC-423B-970A-FC5AFFF01737}"/>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2764972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C208269-2B6F-4FDF-9373-75F155C4E36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xmlns="" id="{C1A7EC33-5261-413D-8E5C-F53F2D59AEC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090D5B19-3022-4113-930C-340CC5BE1C24}"/>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5" name="Fußzeilenplatzhalter 4">
            <a:extLst>
              <a:ext uri="{FF2B5EF4-FFF2-40B4-BE49-F238E27FC236}">
                <a16:creationId xmlns:a16="http://schemas.microsoft.com/office/drawing/2014/main" xmlns="" id="{505EC635-18F5-4463-A06F-6AA64B663FB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5A354153-BB38-48B3-9E76-31980F781B60}"/>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3222272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9651CC45-A46B-4B8C-9F39-F28EEED1F7C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xmlns="" id="{AAF46125-D27E-4346-8EF6-FA6DBB2C5FA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EB2AFA49-8A0A-4CBC-A674-39238D193C5A}"/>
              </a:ext>
            </a:extLst>
          </p:cNvPr>
          <p:cNvSpPr>
            <a:spLocks noGrp="1"/>
          </p:cNvSpPr>
          <p:nvPr>
            <p:ph type="dt" sz="half" idx="10"/>
          </p:nvPr>
        </p:nvSpPr>
        <p:spPr/>
        <p:txBody>
          <a:bodyPr/>
          <a:lstStyle/>
          <a:p>
            <a:fld id="{E0CA7EF5-20C9-4689-BF5C-0AC3797AF9AB}" type="datetimeFigureOut">
              <a:rPr lang="de-DE" smtClean="0"/>
              <a:t>21.04.2018</a:t>
            </a:fld>
            <a:endParaRPr lang="de-DE"/>
          </a:p>
        </p:txBody>
      </p:sp>
      <p:sp>
        <p:nvSpPr>
          <p:cNvPr id="5" name="Fußzeilenplatzhalter 4">
            <a:extLst>
              <a:ext uri="{FF2B5EF4-FFF2-40B4-BE49-F238E27FC236}">
                <a16:creationId xmlns:a16="http://schemas.microsoft.com/office/drawing/2014/main" xmlns="" id="{AEEE7FFC-9B37-4174-8531-2AE295238DC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669BEF78-D12C-43AA-ABD9-1AB7F96E8B04}"/>
              </a:ext>
            </a:extLst>
          </p:cNvPr>
          <p:cNvSpPr>
            <a:spLocks noGrp="1"/>
          </p:cNvSpPr>
          <p:nvPr>
            <p:ph type="sldNum" sz="quarter" idx="12"/>
          </p:nvPr>
        </p:nvSpPr>
        <p:spPr/>
        <p:txBody>
          <a:bodyPr/>
          <a:lstStyle/>
          <a:p>
            <a:fld id="{A9DEFB6B-FA2F-4F0A-B676-E951054E27FC}" type="slidenum">
              <a:rPr lang="de-DE" smtClean="0"/>
              <a:t>‹Nr.›</a:t>
            </a:fld>
            <a:endParaRPr lang="de-DE"/>
          </a:p>
        </p:txBody>
      </p:sp>
    </p:spTree>
    <p:extLst>
      <p:ext uri="{BB962C8B-B14F-4D97-AF65-F5344CB8AC3E}">
        <p14:creationId xmlns:p14="http://schemas.microsoft.com/office/powerpoint/2010/main" val="176265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444126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1394046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1799818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3572789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116468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CDF0C0-05B3-4236-813D-92E92CB6AA6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xmlns="" id="{18C4C5F4-6982-4617-8C38-FC364B7449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51485510-AA1A-44D5-BADD-53EBE5803B8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xmlns="" id="{B227BA8B-F20F-464A-8CE7-F4ECA56F5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987B217B-44C8-4E65-A58C-6F2394F4369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xmlns="" id="{4A8FEDA8-DD63-40CA-91C5-EC8A5D52D4A0}"/>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8" name="Fußzeilenplatzhalter 7">
            <a:extLst>
              <a:ext uri="{FF2B5EF4-FFF2-40B4-BE49-F238E27FC236}">
                <a16:creationId xmlns:a16="http://schemas.microsoft.com/office/drawing/2014/main" xmlns="" id="{4A8E396F-4A41-41E8-B758-1250D13549D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xmlns="" id="{094CCB0F-2155-47E8-AF16-76C257D38AE5}"/>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916507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20528954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1592411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2762028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2668076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9766535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97EFE3C-293A-4009-B32D-25AD2B377FA1}" type="datetimeFigureOut">
              <a:rPr lang="de-DE" smtClean="0"/>
              <a:pPr/>
              <a:t>21.04.2018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A7B7436-0654-4E5C-99B8-5438C5CCC9BC}" type="slidenum">
              <a:rPr lang="de-DE" smtClean="0"/>
              <a:pPr/>
              <a:t>‹Nr.›</a:t>
            </a:fld>
            <a:endParaRPr lang="de-DE"/>
          </a:p>
        </p:txBody>
      </p:sp>
    </p:spTree>
    <p:extLst>
      <p:ext uri="{BB962C8B-B14F-4D97-AF65-F5344CB8AC3E}">
        <p14:creationId xmlns:p14="http://schemas.microsoft.com/office/powerpoint/2010/main" val="1619097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79062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330706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86318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7439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A8352C0-613A-4FCF-B203-129019C0A3D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xmlns="" id="{FC7B8730-3139-45C8-BBF4-4F1C49980638}"/>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4" name="Fußzeilenplatzhalter 3">
            <a:extLst>
              <a:ext uri="{FF2B5EF4-FFF2-40B4-BE49-F238E27FC236}">
                <a16:creationId xmlns:a16="http://schemas.microsoft.com/office/drawing/2014/main" xmlns="" id="{1F0AE485-4497-4025-8927-BF906049C13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xmlns="" id="{EF6D7E24-48AD-407F-BADB-7752773D1593}"/>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4040576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32557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61067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473744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85126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62900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092859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617680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552759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92997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4725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877B7CE7-9922-422E-89ED-D7792A3FD4C5}"/>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3" name="Fußzeilenplatzhalter 2">
            <a:extLst>
              <a:ext uri="{FF2B5EF4-FFF2-40B4-BE49-F238E27FC236}">
                <a16:creationId xmlns:a16="http://schemas.microsoft.com/office/drawing/2014/main" xmlns="" id="{545C4869-637F-4B23-B6E9-C8E31962F52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xmlns="" id="{FF4E6E2B-CDC4-4B23-ABE4-D82FF914E0C3}"/>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25905968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00346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738501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595810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3173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39894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70167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6613939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0367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430540B-4714-4F03-8773-3F11EE697CE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xmlns="" id="{6580B3D8-57ED-4D6F-98CA-B10AF1F76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xmlns="" id="{DE205839-351B-41C9-9842-42CBBBE87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74B44A29-46C3-4B60-A5D5-B140D2A3429A}"/>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6" name="Fußzeilenplatzhalter 5">
            <a:extLst>
              <a:ext uri="{FF2B5EF4-FFF2-40B4-BE49-F238E27FC236}">
                <a16:creationId xmlns:a16="http://schemas.microsoft.com/office/drawing/2014/main" xmlns="" id="{0BAD9034-9C58-4F3F-9B4F-B41AF65300B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CFAD86E1-A8E8-4683-BFD4-01F46995768C}"/>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426157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E2AD8F2-97C8-4D30-829E-54FC3A237C5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xmlns="" id="{1DB7D253-E1B9-4B5A-AF44-94E2FD078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xmlns="" id="{E94ED462-0F02-4306-96B1-CB26F1B24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4A1F98A8-1F7B-40F5-88AC-D7800F9442FA}"/>
              </a:ext>
            </a:extLst>
          </p:cNvPr>
          <p:cNvSpPr>
            <a:spLocks noGrp="1"/>
          </p:cNvSpPr>
          <p:nvPr>
            <p:ph type="dt" sz="half" idx="10"/>
          </p:nvPr>
        </p:nvSpPr>
        <p:spPr/>
        <p:txBody>
          <a:bodyPr/>
          <a:lstStyle/>
          <a:p>
            <a:fld id="{4385908C-4E12-4E21-8F57-BC07866E2794}" type="datetimeFigureOut">
              <a:rPr lang="de-DE" smtClean="0"/>
              <a:t>21.04.2018</a:t>
            </a:fld>
            <a:endParaRPr lang="de-DE"/>
          </a:p>
        </p:txBody>
      </p:sp>
      <p:sp>
        <p:nvSpPr>
          <p:cNvPr id="6" name="Fußzeilenplatzhalter 5">
            <a:extLst>
              <a:ext uri="{FF2B5EF4-FFF2-40B4-BE49-F238E27FC236}">
                <a16:creationId xmlns:a16="http://schemas.microsoft.com/office/drawing/2014/main" xmlns="" id="{3B51416D-46D7-4A1F-8D01-31C98DAED89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38BB52C0-D454-4A23-88A6-1459EB39B298}"/>
              </a:ext>
            </a:extLst>
          </p:cNvPr>
          <p:cNvSpPr>
            <a:spLocks noGrp="1"/>
          </p:cNvSpPr>
          <p:nvPr>
            <p:ph type="sldNum" sz="quarter" idx="12"/>
          </p:nvPr>
        </p:nvSpPr>
        <p:spPr/>
        <p:txBody>
          <a:bodyPr/>
          <a:lstStyle/>
          <a:p>
            <a:fld id="{44376953-292A-4B92-93FE-157E1CEA00CB}" type="slidenum">
              <a:rPr lang="de-DE" smtClean="0"/>
              <a:t>‹Nr.›</a:t>
            </a:fld>
            <a:endParaRPr lang="de-DE"/>
          </a:p>
        </p:txBody>
      </p:sp>
    </p:spTree>
    <p:extLst>
      <p:ext uri="{BB962C8B-B14F-4D97-AF65-F5344CB8AC3E}">
        <p14:creationId xmlns:p14="http://schemas.microsoft.com/office/powerpoint/2010/main" val="203661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7B3D6D10-4D4C-4183-BFCF-6A384A22F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xmlns="" id="{F22AD92C-2701-4418-97BD-64667484F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F2DE7186-F357-4C81-B211-D936500D7E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5908C-4E12-4E21-8F57-BC07866E2794}" type="datetimeFigureOut">
              <a:rPr lang="de-DE" smtClean="0"/>
              <a:t>21.04.2018</a:t>
            </a:fld>
            <a:endParaRPr lang="de-DE"/>
          </a:p>
        </p:txBody>
      </p:sp>
      <p:sp>
        <p:nvSpPr>
          <p:cNvPr id="5" name="Fußzeilenplatzhalter 4">
            <a:extLst>
              <a:ext uri="{FF2B5EF4-FFF2-40B4-BE49-F238E27FC236}">
                <a16:creationId xmlns:a16="http://schemas.microsoft.com/office/drawing/2014/main" xmlns="" id="{23A2F9AA-3B87-44A8-828F-52F75310DE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xmlns="" id="{ECA9B320-BA72-436F-B55D-FFCFD7E80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76953-292A-4B92-93FE-157E1CEA00CB}" type="slidenum">
              <a:rPr lang="de-DE" smtClean="0"/>
              <a:t>‹Nr.›</a:t>
            </a:fld>
            <a:endParaRPr lang="de-DE"/>
          </a:p>
        </p:txBody>
      </p:sp>
    </p:spTree>
    <p:extLst>
      <p:ext uri="{BB962C8B-B14F-4D97-AF65-F5344CB8AC3E}">
        <p14:creationId xmlns:p14="http://schemas.microsoft.com/office/powerpoint/2010/main" val="2528405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000000"/>
            </a:gs>
            <a:gs pos="72000">
              <a:srgbClr val="000040"/>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E3F08-93A0-47BE-A0F6-F768F063A127}" type="datetimeFigureOut">
              <a:rPr lang="de-DE" smtClean="0"/>
              <a:pPr/>
              <a:t>21.04.2018</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18C25-6199-4581-9E40-FA071A4E113E}" type="slidenum">
              <a:rPr lang="de-DE" smtClean="0"/>
              <a:pPr/>
              <a:t>‹Nr.›</a:t>
            </a:fld>
            <a:endParaRPr lang="de-DE"/>
          </a:p>
        </p:txBody>
      </p:sp>
    </p:spTree>
    <p:extLst>
      <p:ext uri="{BB962C8B-B14F-4D97-AF65-F5344CB8AC3E}">
        <p14:creationId xmlns:p14="http://schemas.microsoft.com/office/powerpoint/2010/main" val="317833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242F90E4-9E8C-4516-999C-D9897CCCB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xmlns="" id="{0591C03A-138F-4824-92EF-D67171D1C2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FDE41A09-E648-4867-BCDE-B9F06587C9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D8FC6-3897-49E2-BCB9-1932B4BF322B}" type="datetimeFigureOut">
              <a:rPr lang="de-DE" smtClean="0"/>
              <a:t>21.04.2018</a:t>
            </a:fld>
            <a:endParaRPr lang="de-DE"/>
          </a:p>
        </p:txBody>
      </p:sp>
      <p:sp>
        <p:nvSpPr>
          <p:cNvPr id="5" name="Fußzeilenplatzhalter 4">
            <a:extLst>
              <a:ext uri="{FF2B5EF4-FFF2-40B4-BE49-F238E27FC236}">
                <a16:creationId xmlns:a16="http://schemas.microsoft.com/office/drawing/2014/main" xmlns="" id="{91A46491-BDD9-435D-A177-438B45EA2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xmlns="" id="{6D114201-3346-4BE8-ABE1-DB754670D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FAEC6-BF5A-4CD9-8303-98C3B92D7A9D}" type="slidenum">
              <a:rPr lang="de-DE" smtClean="0"/>
              <a:t>‹Nr.›</a:t>
            </a:fld>
            <a:endParaRPr lang="de-DE"/>
          </a:p>
        </p:txBody>
      </p:sp>
    </p:spTree>
    <p:extLst>
      <p:ext uri="{BB962C8B-B14F-4D97-AF65-F5344CB8AC3E}">
        <p14:creationId xmlns:p14="http://schemas.microsoft.com/office/powerpoint/2010/main" val="27635237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0739AF17-AD31-4399-B43B-A40FF5133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xmlns="" id="{D5CA14DA-ADFA-4681-ACA4-F40DAB0A8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1826C96D-03B8-43A6-9179-020A480D7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A7EF5-20C9-4689-BF5C-0AC3797AF9AB}" type="datetimeFigureOut">
              <a:rPr lang="de-DE" smtClean="0"/>
              <a:t>21.04.2018</a:t>
            </a:fld>
            <a:endParaRPr lang="de-DE"/>
          </a:p>
        </p:txBody>
      </p:sp>
      <p:sp>
        <p:nvSpPr>
          <p:cNvPr id="5" name="Fußzeilenplatzhalter 4">
            <a:extLst>
              <a:ext uri="{FF2B5EF4-FFF2-40B4-BE49-F238E27FC236}">
                <a16:creationId xmlns:a16="http://schemas.microsoft.com/office/drawing/2014/main" xmlns="" id="{FA01CB4C-ED48-47D6-BEC8-23668C33CF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xmlns="" id="{E0601CCC-A138-461B-BE4F-135898B1FD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EFB6B-FA2F-4F0A-B676-E951054E27FC}" type="slidenum">
              <a:rPr lang="de-DE" smtClean="0"/>
              <a:t>‹Nr.›</a:t>
            </a:fld>
            <a:endParaRPr lang="de-DE"/>
          </a:p>
        </p:txBody>
      </p:sp>
    </p:spTree>
    <p:extLst>
      <p:ext uri="{BB962C8B-B14F-4D97-AF65-F5344CB8AC3E}">
        <p14:creationId xmlns:p14="http://schemas.microsoft.com/office/powerpoint/2010/main" val="3085710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EFE3C-293A-4009-B32D-25AD2B377FA1}" type="datetimeFigureOut">
              <a:rPr lang="de-DE" smtClean="0"/>
              <a:pPr/>
              <a:t>21.04.2018</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B7436-0654-4E5C-99B8-5438C5CCC9BC}" type="slidenum">
              <a:rPr lang="de-DE" smtClean="0"/>
              <a:pPr/>
              <a:t>‹Nr.›</a:t>
            </a:fld>
            <a:endParaRPr lang="de-DE"/>
          </a:p>
        </p:txBody>
      </p:sp>
    </p:spTree>
    <p:extLst>
      <p:ext uri="{BB962C8B-B14F-4D97-AF65-F5344CB8AC3E}">
        <p14:creationId xmlns:p14="http://schemas.microsoft.com/office/powerpoint/2010/main" val="18199397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B7F10-7C4A-4FD7-AD17-34F77B4A8062}"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1CD4-2BA2-485E-8A18-24E15F94C4E3}"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261491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000000"/>
            </a:gs>
            <a:gs pos="72000">
              <a:srgbClr val="000040"/>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E3F08-93A0-47BE-A0F6-F768F063A127}" type="datetimeFigureOut">
              <a:rPr lang="de-DE" smtClean="0">
                <a:solidFill>
                  <a:prstClr val="black">
                    <a:tint val="75000"/>
                  </a:prstClr>
                </a:solidFill>
              </a:rPr>
              <a:pPr/>
              <a:t>21.04.2018</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18C25-6199-4581-9E40-FA071A4E113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655408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49CCCAF-7B46-4384-802D-18BEA67D27F0}"/>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xmlns="" id="{4ED9AF6B-B3FA-47F3-A0ED-9DE6878C231E}"/>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138881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E0991A5-1280-4C7A-8E85-206EF91E59A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69AF1F81-81F8-4A45-A2E4-E0E165A2AA21}"/>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6DF9950E-AF41-4051-B91A-D0728FD63425}"/>
              </a:ext>
            </a:extLst>
          </p:cNvPr>
          <p:cNvPicPr>
            <a:picLocks noChangeAspect="1"/>
          </p:cNvPicPr>
          <p:nvPr/>
        </p:nvPicPr>
        <p:blipFill>
          <a:blip r:embed="rId2"/>
          <a:stretch>
            <a:fillRect/>
          </a:stretch>
        </p:blipFill>
        <p:spPr>
          <a:xfrm>
            <a:off x="-3979" y="1893597"/>
            <a:ext cx="12195979" cy="3071808"/>
          </a:xfrm>
          <a:prstGeom prst="rect">
            <a:avLst/>
          </a:prstGeom>
        </p:spPr>
      </p:pic>
      <p:pic>
        <p:nvPicPr>
          <p:cNvPr id="5" name="Grafik 4">
            <a:extLst>
              <a:ext uri="{FF2B5EF4-FFF2-40B4-BE49-F238E27FC236}">
                <a16:creationId xmlns:a16="http://schemas.microsoft.com/office/drawing/2014/main" xmlns="" id="{2214F7C8-2EEA-4DFE-A31E-62DAAA64791B}"/>
              </a:ext>
            </a:extLst>
          </p:cNvPr>
          <p:cNvPicPr>
            <a:picLocks noChangeAspect="1"/>
          </p:cNvPicPr>
          <p:nvPr/>
        </p:nvPicPr>
        <p:blipFill>
          <a:blip r:embed="rId3"/>
          <a:stretch>
            <a:fillRect/>
          </a:stretch>
        </p:blipFill>
        <p:spPr>
          <a:xfrm>
            <a:off x="4674678" y="2858247"/>
            <a:ext cx="4709352" cy="341406"/>
          </a:xfrm>
          <a:prstGeom prst="rect">
            <a:avLst/>
          </a:prstGeom>
        </p:spPr>
      </p:pic>
    </p:spTree>
    <p:extLst>
      <p:ext uri="{BB962C8B-B14F-4D97-AF65-F5344CB8AC3E}">
        <p14:creationId xmlns:p14="http://schemas.microsoft.com/office/powerpoint/2010/main" val="211520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21BD8DA-6AF0-4A5B-8184-54F49AA09AD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EFCD6800-CC3A-4A4D-B5BB-D5EFA8253563}"/>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17735AC4-391E-4EC8-8E87-6C9F1170A8CA}"/>
              </a:ext>
            </a:extLst>
          </p:cNvPr>
          <p:cNvPicPr>
            <a:picLocks noChangeAspect="1"/>
          </p:cNvPicPr>
          <p:nvPr/>
        </p:nvPicPr>
        <p:blipFill>
          <a:blip r:embed="rId2"/>
          <a:stretch>
            <a:fillRect/>
          </a:stretch>
        </p:blipFill>
        <p:spPr>
          <a:xfrm>
            <a:off x="-13195" y="1779207"/>
            <a:ext cx="12205196" cy="3303155"/>
          </a:xfrm>
          <a:prstGeom prst="rect">
            <a:avLst/>
          </a:prstGeom>
        </p:spPr>
      </p:pic>
      <p:pic>
        <p:nvPicPr>
          <p:cNvPr id="5" name="Grafik 4">
            <a:extLst>
              <a:ext uri="{FF2B5EF4-FFF2-40B4-BE49-F238E27FC236}">
                <a16:creationId xmlns:a16="http://schemas.microsoft.com/office/drawing/2014/main" xmlns="" id="{69296418-3D64-4194-A33E-EB200366F65D}"/>
              </a:ext>
            </a:extLst>
          </p:cNvPr>
          <p:cNvPicPr>
            <a:picLocks noChangeAspect="1"/>
          </p:cNvPicPr>
          <p:nvPr/>
        </p:nvPicPr>
        <p:blipFill>
          <a:blip r:embed="rId3"/>
          <a:stretch>
            <a:fillRect/>
          </a:stretch>
        </p:blipFill>
        <p:spPr>
          <a:xfrm>
            <a:off x="5440680" y="2458197"/>
            <a:ext cx="1211580" cy="341406"/>
          </a:xfrm>
          <a:prstGeom prst="rect">
            <a:avLst/>
          </a:prstGeom>
        </p:spPr>
      </p:pic>
      <p:pic>
        <p:nvPicPr>
          <p:cNvPr id="6" name="Grafik 5">
            <a:extLst>
              <a:ext uri="{FF2B5EF4-FFF2-40B4-BE49-F238E27FC236}">
                <a16:creationId xmlns:a16="http://schemas.microsoft.com/office/drawing/2014/main" xmlns="" id="{BC788D5D-54D9-447B-A0B6-6A5923A6C8CF}"/>
              </a:ext>
            </a:extLst>
          </p:cNvPr>
          <p:cNvPicPr>
            <a:picLocks noChangeAspect="1"/>
          </p:cNvPicPr>
          <p:nvPr/>
        </p:nvPicPr>
        <p:blipFill>
          <a:blip r:embed="rId4"/>
          <a:stretch>
            <a:fillRect/>
          </a:stretch>
        </p:blipFill>
        <p:spPr>
          <a:xfrm>
            <a:off x="4566613" y="3110454"/>
            <a:ext cx="1639877" cy="341406"/>
          </a:xfrm>
          <a:prstGeom prst="rect">
            <a:avLst/>
          </a:prstGeom>
        </p:spPr>
      </p:pic>
    </p:spTree>
    <p:extLst>
      <p:ext uri="{BB962C8B-B14F-4D97-AF65-F5344CB8AC3E}">
        <p14:creationId xmlns:p14="http://schemas.microsoft.com/office/powerpoint/2010/main" val="175155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35" presetClass="emph" presetSubtype="0" repeatCount="indefinite" fill="hold" nodeType="withEffect">
                                  <p:stCondLst>
                                    <p:cond delay="0"/>
                                  </p:stCondLst>
                                  <p:endCondLst>
                                    <p:cond evt="onNext" delay="0">
                                      <p:tgtEl>
                                        <p:sldTgt/>
                                      </p:tgtEl>
                                    </p:cond>
                                  </p:endCondLst>
                                  <p:childTnLst>
                                    <p:anim calcmode="discrete" valueType="str">
                                      <p:cBhvr>
                                        <p:cTn id="12" dur="5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r>
              <a:rPr lang="de-DE" dirty="0">
                <a:solidFill>
                  <a:prstClr val="black"/>
                </a:solidFill>
                <a:latin typeface="Calibri"/>
              </a:rPr>
              <a:t>A. Thiele</a:t>
            </a:r>
          </a:p>
        </p:txBody>
      </p:sp>
      <p:pic>
        <p:nvPicPr>
          <p:cNvPr id="2" name="Grafik 1">
            <a:extLst>
              <a:ext uri="{FF2B5EF4-FFF2-40B4-BE49-F238E27FC236}">
                <a16:creationId xmlns:a16="http://schemas.microsoft.com/office/drawing/2014/main" xmlns="" id="{C49E4E12-67CD-46F1-811F-4EB3B0870BDE}"/>
              </a:ext>
            </a:extLst>
          </p:cNvPr>
          <p:cNvPicPr>
            <a:picLocks noChangeAspect="1"/>
          </p:cNvPicPr>
          <p:nvPr/>
        </p:nvPicPr>
        <p:blipFill>
          <a:blip r:embed="rId5"/>
          <a:stretch>
            <a:fillRect/>
          </a:stretch>
        </p:blipFill>
        <p:spPr>
          <a:xfrm>
            <a:off x="3834188" y="1167188"/>
            <a:ext cx="4523624" cy="4523624"/>
          </a:xfrm>
          <a:prstGeom prst="rect">
            <a:avLst/>
          </a:prstGeom>
        </p:spPr>
      </p:pic>
      <p:sp>
        <p:nvSpPr>
          <p:cNvPr id="3" name="Untertitel 2"/>
          <p:cNvSpPr>
            <a:spLocks noGrp="1"/>
          </p:cNvSpPr>
          <p:nvPr>
            <p:ph type="subTitle" idx="1"/>
          </p:nvPr>
        </p:nvSpPr>
        <p:spPr>
          <a:xfrm>
            <a:off x="178129" y="1864389"/>
            <a:ext cx="11863449" cy="1752600"/>
          </a:xfrm>
        </p:spPr>
        <p:txBody>
          <a:bodyPr>
            <a:noAutofit/>
          </a:bodyPr>
          <a:lstStyle/>
          <a:p>
            <a:r>
              <a:rPr lang="de-DE" sz="9600" b="1" i="1" dirty="0">
                <a:solidFill>
                  <a:schemeClr val="accent6">
                    <a:lumMod val="75000"/>
                  </a:schemeClr>
                </a:solidFill>
              </a:rPr>
              <a:t> „Loading dose“ </a:t>
            </a:r>
          </a:p>
          <a:p>
            <a:r>
              <a:rPr lang="de-DE" sz="9600" b="1" i="1" dirty="0">
                <a:solidFill>
                  <a:schemeClr val="accent6">
                    <a:lumMod val="75000"/>
                  </a:schemeClr>
                </a:solidFill>
              </a:rPr>
              <a:t>bei Antibiotika</a:t>
            </a:r>
          </a:p>
        </p:txBody>
      </p:sp>
      <p:sp>
        <p:nvSpPr>
          <p:cNvPr id="7" name="Textfeld 6">
            <a:extLst>
              <a:ext uri="{FF2B5EF4-FFF2-40B4-BE49-F238E27FC236}">
                <a16:creationId xmlns:a16="http://schemas.microsoft.com/office/drawing/2014/main" xmlns="" id="{B2A4851F-A21F-4064-BC41-FD95061701C4}"/>
              </a:ext>
            </a:extLst>
          </p:cNvPr>
          <p:cNvSpPr txBox="1"/>
          <p:nvPr/>
        </p:nvSpPr>
        <p:spPr>
          <a:xfrm>
            <a:off x="1993588" y="-464374"/>
            <a:ext cx="8852895" cy="7786747"/>
          </a:xfrm>
          <a:prstGeom prst="rect">
            <a:avLst/>
          </a:prstGeom>
          <a:noFill/>
        </p:spPr>
        <p:txBody>
          <a:bodyPr wrap="square" rtlCol="0">
            <a:spAutoFit/>
          </a:bodyPr>
          <a:lstStyle/>
          <a:p>
            <a:pPr algn="ctr"/>
            <a:r>
              <a:rPr lang="de-DE" sz="50000" b="1" dirty="0">
                <a:solidFill>
                  <a:schemeClr val="accent6">
                    <a:lumMod val="75000"/>
                  </a:schemeClr>
                </a:solidFill>
              </a:rPr>
              <a:t>2</a:t>
            </a:r>
          </a:p>
        </p:txBody>
      </p:sp>
    </p:spTree>
    <p:extLst>
      <p:ext uri="{BB962C8B-B14F-4D97-AF65-F5344CB8AC3E}">
        <p14:creationId xmlns:p14="http://schemas.microsoft.com/office/powerpoint/2010/main" val="25836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amond(in)">
                                      <p:cBhvr>
                                        <p:cTn id="20" dur="1000"/>
                                        <p:tgtEl>
                                          <p:spTgt spid="3">
                                            <p:txEl>
                                              <p:pRg st="0" end="0"/>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diamond(in)">
                                      <p:cBhvr>
                                        <p:cTn id="2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51080F6-930B-4435-90BD-5BC956FFEA70}"/>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DE496646-7517-4309-938D-EF522536E5CC}"/>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EF4EC69E-1C05-4A7F-85BD-7B7D76BB7392}"/>
              </a:ext>
            </a:extLst>
          </p:cNvPr>
          <p:cNvPicPr>
            <a:picLocks noChangeAspect="1"/>
          </p:cNvPicPr>
          <p:nvPr/>
        </p:nvPicPr>
        <p:blipFill>
          <a:blip r:embed="rId2"/>
          <a:stretch>
            <a:fillRect/>
          </a:stretch>
        </p:blipFill>
        <p:spPr>
          <a:xfrm>
            <a:off x="676454" y="1"/>
            <a:ext cx="11035036" cy="6857999"/>
          </a:xfrm>
          <a:prstGeom prst="rect">
            <a:avLst/>
          </a:prstGeom>
        </p:spPr>
      </p:pic>
      <p:sp>
        <p:nvSpPr>
          <p:cNvPr id="5" name="Rechteck 4">
            <a:extLst>
              <a:ext uri="{FF2B5EF4-FFF2-40B4-BE49-F238E27FC236}">
                <a16:creationId xmlns:a16="http://schemas.microsoft.com/office/drawing/2014/main" xmlns="" id="{D59A9E0F-A1EB-45E0-BA33-B191C3646AE6}"/>
              </a:ext>
            </a:extLst>
          </p:cNvPr>
          <p:cNvSpPr/>
          <p:nvPr/>
        </p:nvSpPr>
        <p:spPr>
          <a:xfrm rot="3184344">
            <a:off x="8146390" y="4030325"/>
            <a:ext cx="313502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w="22225">
                  <a:solidFill>
                    <a:srgbClr val="ED7D31"/>
                  </a:solidFill>
                  <a:prstDash val="solid"/>
                </a:ln>
                <a:solidFill>
                  <a:srgbClr val="FF0000"/>
                </a:solidFill>
                <a:effectLst>
                  <a:glow rad="63500">
                    <a:srgbClr val="ED7D31">
                      <a:satMod val="175000"/>
                      <a:alpha val="40000"/>
                    </a:srgbClr>
                  </a:glow>
                </a:effectLst>
                <a:uLnTx/>
                <a:uFillTx/>
                <a:latin typeface="Calibri" panose="020F0502020204030204"/>
                <a:ea typeface="+mn-ea"/>
                <a:cs typeface="+mn-cs"/>
              </a:rPr>
              <a:t>Startdosis</a:t>
            </a:r>
          </a:p>
        </p:txBody>
      </p:sp>
    </p:spTree>
    <p:extLst>
      <p:ext uri="{BB962C8B-B14F-4D97-AF65-F5344CB8AC3E}">
        <p14:creationId xmlns:p14="http://schemas.microsoft.com/office/powerpoint/2010/main" val="350892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599 0.02176 L -0.18281 -0.41805 L -0.18281 -0.42037 L -0.18281 -0.42037 " pathEditMode="relative" ptsTypes="AAAA">
                                      <p:cBhvr>
                                        <p:cTn id="6"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328CB28-25AA-4B54-B9C0-478304A24C9D}"/>
              </a:ext>
            </a:extLst>
          </p:cNvPr>
          <p:cNvSpPr>
            <a:spLocks noGrp="1"/>
          </p:cNvSpPr>
          <p:nvPr>
            <p:ph type="ctrTitle"/>
          </p:nvPr>
        </p:nvSpPr>
        <p:spPr>
          <a:xfrm>
            <a:off x="1524000" y="1949450"/>
            <a:ext cx="9144000" cy="2387600"/>
          </a:xfrm>
        </p:spPr>
        <p:txBody>
          <a:bodyPr>
            <a:normAutofit/>
          </a:bodyPr>
          <a:lstStyle/>
          <a:p>
            <a:r>
              <a:rPr lang="de-DE" sz="9600" b="1" dirty="0">
                <a:solidFill>
                  <a:srgbClr val="FF0000"/>
                </a:solidFill>
              </a:rPr>
              <a:t>dosing.de</a:t>
            </a:r>
          </a:p>
        </p:txBody>
      </p:sp>
      <p:sp>
        <p:nvSpPr>
          <p:cNvPr id="3" name="Untertitel 2">
            <a:extLst>
              <a:ext uri="{FF2B5EF4-FFF2-40B4-BE49-F238E27FC236}">
                <a16:creationId xmlns:a16="http://schemas.microsoft.com/office/drawing/2014/main" xmlns="" id="{DEE345E7-0535-4584-8B90-20DBFE4DFA17}"/>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108902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6000" fill="hold"/>
                                        <p:tgtEl>
                                          <p:spTgt spid="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42DF6D-762C-4A15-87F9-3AD644C7CE92}"/>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EED51382-501F-4827-9139-7A177DEA77F7}"/>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3D56AC73-250D-4558-8556-C48A79051F5B}"/>
              </a:ext>
            </a:extLst>
          </p:cNvPr>
          <p:cNvPicPr>
            <a:picLocks noChangeAspect="1"/>
          </p:cNvPicPr>
          <p:nvPr/>
        </p:nvPicPr>
        <p:blipFill>
          <a:blip r:embed="rId2"/>
          <a:stretch>
            <a:fillRect/>
          </a:stretch>
        </p:blipFill>
        <p:spPr>
          <a:xfrm>
            <a:off x="0" y="0"/>
            <a:ext cx="12192000" cy="6858000"/>
          </a:xfrm>
          <a:prstGeom prst="rect">
            <a:avLst/>
          </a:prstGeom>
        </p:spPr>
      </p:pic>
      <p:pic>
        <p:nvPicPr>
          <p:cNvPr id="5" name="Grafik 4">
            <a:extLst>
              <a:ext uri="{FF2B5EF4-FFF2-40B4-BE49-F238E27FC236}">
                <a16:creationId xmlns:a16="http://schemas.microsoft.com/office/drawing/2014/main" xmlns="" id="{CAD606F6-BA02-4120-AC12-218F53873CEB}"/>
              </a:ext>
            </a:extLst>
          </p:cNvPr>
          <p:cNvPicPr>
            <a:picLocks noChangeAspect="1"/>
          </p:cNvPicPr>
          <p:nvPr/>
        </p:nvPicPr>
        <p:blipFill>
          <a:blip r:embed="rId3"/>
          <a:stretch>
            <a:fillRect/>
          </a:stretch>
        </p:blipFill>
        <p:spPr>
          <a:xfrm>
            <a:off x="2413591" y="3189766"/>
            <a:ext cx="1477925" cy="239233"/>
          </a:xfrm>
          <a:prstGeom prst="rect">
            <a:avLst/>
          </a:prstGeom>
        </p:spPr>
      </p:pic>
      <p:pic>
        <p:nvPicPr>
          <p:cNvPr id="6" name="Grafik 5">
            <a:extLst>
              <a:ext uri="{FF2B5EF4-FFF2-40B4-BE49-F238E27FC236}">
                <a16:creationId xmlns:a16="http://schemas.microsoft.com/office/drawing/2014/main" xmlns="" id="{D7D819DC-4918-4AF6-AA0C-FDE4316C6B91}"/>
              </a:ext>
            </a:extLst>
          </p:cNvPr>
          <p:cNvPicPr>
            <a:picLocks noChangeAspect="1"/>
          </p:cNvPicPr>
          <p:nvPr/>
        </p:nvPicPr>
        <p:blipFill>
          <a:blip r:embed="rId4"/>
          <a:stretch>
            <a:fillRect/>
          </a:stretch>
        </p:blipFill>
        <p:spPr>
          <a:xfrm>
            <a:off x="3891516" y="3189766"/>
            <a:ext cx="2341644" cy="239233"/>
          </a:xfrm>
          <a:prstGeom prst="rect">
            <a:avLst/>
          </a:prstGeom>
          <a:solidFill>
            <a:schemeClr val="accent1">
              <a:alpha val="50000"/>
            </a:schemeClr>
          </a:solidFill>
        </p:spPr>
      </p:pic>
    </p:spTree>
    <p:extLst>
      <p:ext uri="{BB962C8B-B14F-4D97-AF65-F5344CB8AC3E}">
        <p14:creationId xmlns:p14="http://schemas.microsoft.com/office/powerpoint/2010/main" val="36596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35" presetClass="emph" presetSubtype="0" repeatCount="indefinite" fill="hold" nodeType="withEffect">
                                  <p:stCondLst>
                                    <p:cond delay="0"/>
                                  </p:stCondLst>
                                  <p:childTnLst>
                                    <p:anim calcmode="discrete" valueType="str">
                                      <p:cBhvr>
                                        <p:cTn id="14" dur="5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610842" y="344347"/>
            <a:ext cx="8534400" cy="1752600"/>
          </a:xfrm>
        </p:spPr>
        <p:txBody>
          <a:bodyPr/>
          <a:lstStyle/>
          <a:p>
            <a:endParaRPr lang="de-DE" dirty="0"/>
          </a:p>
        </p:txBody>
      </p:sp>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r>
              <a:rPr lang="de-DE" dirty="0">
                <a:solidFill>
                  <a:prstClr val="black"/>
                </a:solidFill>
                <a:latin typeface="Calibri"/>
              </a:rPr>
              <a:t>A. Thiele</a:t>
            </a:r>
          </a:p>
        </p:txBody>
      </p:sp>
      <p:pic>
        <p:nvPicPr>
          <p:cNvPr id="2" name="Grafik 1">
            <a:extLst>
              <a:ext uri="{FF2B5EF4-FFF2-40B4-BE49-F238E27FC236}">
                <a16:creationId xmlns:a16="http://schemas.microsoft.com/office/drawing/2014/main" xmlns="" id="{6B89FE63-F6E4-4FCD-BEEE-48094078662C}"/>
              </a:ext>
            </a:extLst>
          </p:cNvPr>
          <p:cNvPicPr>
            <a:picLocks noChangeAspect="1"/>
          </p:cNvPicPr>
          <p:nvPr/>
        </p:nvPicPr>
        <p:blipFill>
          <a:blip r:embed="rId5"/>
          <a:stretch>
            <a:fillRect/>
          </a:stretch>
        </p:blipFill>
        <p:spPr>
          <a:xfrm>
            <a:off x="1243938" y="107340"/>
            <a:ext cx="9128060" cy="6088416"/>
          </a:xfrm>
          <a:prstGeom prst="rect">
            <a:avLst/>
          </a:prstGeom>
        </p:spPr>
      </p:pic>
      <p:sp>
        <p:nvSpPr>
          <p:cNvPr id="8" name="Textfeld 7">
            <a:extLst>
              <a:ext uri="{FF2B5EF4-FFF2-40B4-BE49-F238E27FC236}">
                <a16:creationId xmlns:a16="http://schemas.microsoft.com/office/drawing/2014/main" xmlns="" id="{15F6784E-66A7-4107-8189-A9D3B4FDE55F}"/>
              </a:ext>
            </a:extLst>
          </p:cNvPr>
          <p:cNvSpPr txBox="1"/>
          <p:nvPr/>
        </p:nvSpPr>
        <p:spPr>
          <a:xfrm>
            <a:off x="1451594" y="-583127"/>
            <a:ext cx="8852895" cy="7786747"/>
          </a:xfrm>
          <a:prstGeom prst="rect">
            <a:avLst/>
          </a:prstGeom>
          <a:noFill/>
        </p:spPr>
        <p:txBody>
          <a:bodyPr wrap="square" rtlCol="0">
            <a:spAutoFit/>
          </a:bodyPr>
          <a:lstStyle/>
          <a:p>
            <a:pPr algn="ctr"/>
            <a:r>
              <a:rPr lang="de-DE" sz="50000" b="1" dirty="0">
                <a:solidFill>
                  <a:schemeClr val="accent6">
                    <a:lumMod val="75000"/>
                  </a:schemeClr>
                </a:solidFill>
              </a:rPr>
              <a:t>3</a:t>
            </a:r>
          </a:p>
        </p:txBody>
      </p:sp>
      <p:sp>
        <p:nvSpPr>
          <p:cNvPr id="7" name="Textfeld 6">
            <a:extLst>
              <a:ext uri="{FF2B5EF4-FFF2-40B4-BE49-F238E27FC236}">
                <a16:creationId xmlns:a16="http://schemas.microsoft.com/office/drawing/2014/main" xmlns="" id="{FA30F02D-E29F-48B2-A466-CA4558435F86}"/>
              </a:ext>
            </a:extLst>
          </p:cNvPr>
          <p:cNvSpPr txBox="1"/>
          <p:nvPr/>
        </p:nvSpPr>
        <p:spPr>
          <a:xfrm>
            <a:off x="857250" y="1074420"/>
            <a:ext cx="9514748" cy="3785652"/>
          </a:xfrm>
          <a:prstGeom prst="rect">
            <a:avLst/>
          </a:prstGeom>
          <a:noFill/>
        </p:spPr>
        <p:txBody>
          <a:bodyPr wrap="square" rtlCol="0">
            <a:spAutoFit/>
          </a:bodyPr>
          <a:lstStyle/>
          <a:p>
            <a:pPr algn="ctr"/>
            <a:r>
              <a:rPr lang="de-DE" sz="8000" b="1" dirty="0">
                <a:solidFill>
                  <a:schemeClr val="accent6">
                    <a:lumMod val="75000"/>
                  </a:schemeClr>
                </a:solidFill>
              </a:rPr>
              <a:t>Notfall-CT mit Kontrastmittel vorenthalten</a:t>
            </a:r>
          </a:p>
        </p:txBody>
      </p:sp>
    </p:spTree>
    <p:extLst>
      <p:ext uri="{BB962C8B-B14F-4D97-AF65-F5344CB8AC3E}">
        <p14:creationId xmlns:p14="http://schemas.microsoft.com/office/powerpoint/2010/main" val="23226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diamond(in)">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5362" name="Picture 2"/>
          <p:cNvPicPr>
            <a:picLocks noChangeAspect="1" noChangeArrowheads="1"/>
          </p:cNvPicPr>
          <p:nvPr/>
        </p:nvPicPr>
        <p:blipFill>
          <a:blip r:embed="rId2" cstate="print"/>
          <a:srcRect/>
          <a:stretch>
            <a:fillRect/>
          </a:stretch>
        </p:blipFill>
        <p:spPr bwMode="auto">
          <a:xfrm>
            <a:off x="1743075" y="2319339"/>
            <a:ext cx="8705850" cy="2219325"/>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1905000" y="4797152"/>
            <a:ext cx="8763000" cy="457200"/>
          </a:xfrm>
          <a:prstGeom prst="rect">
            <a:avLst/>
          </a:prstGeom>
          <a:noFill/>
          <a:ln w="9525">
            <a:noFill/>
            <a:miter lim="800000"/>
            <a:headEnd/>
            <a:tailEnd/>
          </a:ln>
        </p:spPr>
      </p:pic>
    </p:spTree>
    <p:extLst>
      <p:ext uri="{BB962C8B-B14F-4D97-AF65-F5344CB8AC3E}">
        <p14:creationId xmlns:p14="http://schemas.microsoft.com/office/powerpoint/2010/main" val="3206164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1B17DD2-35B6-4300-8B56-C9413D11D88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997E3A4F-FB33-4B78-A33B-7EE37A238E2F}"/>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F5DB9065-FD43-4177-B1B3-4B519B99FAD8}"/>
              </a:ext>
            </a:extLst>
          </p:cNvPr>
          <p:cNvPicPr>
            <a:picLocks noChangeAspect="1"/>
          </p:cNvPicPr>
          <p:nvPr/>
        </p:nvPicPr>
        <p:blipFill>
          <a:blip r:embed="rId2" cstate="print"/>
          <a:stretch>
            <a:fillRect/>
          </a:stretch>
        </p:blipFill>
        <p:spPr>
          <a:xfrm>
            <a:off x="1809750" y="571500"/>
            <a:ext cx="8572500" cy="5715000"/>
          </a:xfrm>
          <a:prstGeom prst="rect">
            <a:avLst/>
          </a:prstGeom>
        </p:spPr>
      </p:pic>
    </p:spTree>
    <p:extLst>
      <p:ext uri="{BB962C8B-B14F-4D97-AF65-F5344CB8AC3E}">
        <p14:creationId xmlns:p14="http://schemas.microsoft.com/office/powerpoint/2010/main" val="155659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981200" y="274638"/>
            <a:ext cx="8219256" cy="1143000"/>
          </a:xfrm>
          <a:ln>
            <a:solidFill>
              <a:schemeClr val="tx1"/>
            </a:solidFill>
          </a:ln>
        </p:spPr>
        <p:txBody>
          <a:bodyPr/>
          <a:lstStyle/>
          <a:p>
            <a:r>
              <a:rPr lang="de-DE" b="1" dirty="0"/>
              <a:t>CT mit KM</a:t>
            </a:r>
          </a:p>
        </p:txBody>
      </p:sp>
      <p:sp>
        <p:nvSpPr>
          <p:cNvPr id="5" name="Inhaltsplatzhalter 4"/>
          <p:cNvSpPr>
            <a:spLocks noGrp="1"/>
          </p:cNvSpPr>
          <p:nvPr>
            <p:ph sz="half" idx="1"/>
          </p:nvPr>
        </p:nvSpPr>
        <p:spPr>
          <a:xfrm>
            <a:off x="1981200" y="1600201"/>
            <a:ext cx="8363272"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6,8%</a:t>
            </a:r>
          </a:p>
        </p:txBody>
      </p:sp>
    </p:spTree>
    <p:extLst>
      <p:ext uri="{BB962C8B-B14F-4D97-AF65-F5344CB8AC3E}">
        <p14:creationId xmlns:p14="http://schemas.microsoft.com/office/powerpoint/2010/main" val="409175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r>
              <a:rPr lang="de-DE" dirty="0">
                <a:solidFill>
                  <a:prstClr val="black"/>
                </a:solidFill>
                <a:latin typeface="Calibri"/>
              </a:rPr>
              <a:t>A. Thiele</a:t>
            </a:r>
          </a:p>
        </p:txBody>
      </p:sp>
      <p:pic>
        <p:nvPicPr>
          <p:cNvPr id="7" name="Grafik 6">
            <a:extLst>
              <a:ext uri="{FF2B5EF4-FFF2-40B4-BE49-F238E27FC236}">
                <a16:creationId xmlns:a16="http://schemas.microsoft.com/office/drawing/2014/main" xmlns="" id="{7E941D52-3C4D-4DE6-AA01-D3C4B1889BE3}"/>
              </a:ext>
            </a:extLst>
          </p:cNvPr>
          <p:cNvPicPr>
            <a:picLocks noChangeAspect="1"/>
          </p:cNvPicPr>
          <p:nvPr/>
        </p:nvPicPr>
        <p:blipFill>
          <a:blip r:embed="rId5"/>
          <a:stretch>
            <a:fillRect/>
          </a:stretch>
        </p:blipFill>
        <p:spPr>
          <a:xfrm>
            <a:off x="197609" y="761769"/>
            <a:ext cx="11796782" cy="5334462"/>
          </a:xfrm>
          <a:prstGeom prst="rect">
            <a:avLst/>
          </a:prstGeom>
        </p:spPr>
      </p:pic>
      <p:sp>
        <p:nvSpPr>
          <p:cNvPr id="3" name="Untertitel 2"/>
          <p:cNvSpPr>
            <a:spLocks noGrp="1"/>
          </p:cNvSpPr>
          <p:nvPr>
            <p:ph type="subTitle" idx="1"/>
          </p:nvPr>
        </p:nvSpPr>
        <p:spPr>
          <a:xfrm>
            <a:off x="1610842" y="946231"/>
            <a:ext cx="8534400" cy="1752600"/>
          </a:xfrm>
        </p:spPr>
        <p:txBody>
          <a:bodyPr>
            <a:noAutofit/>
          </a:bodyPr>
          <a:lstStyle/>
          <a:p>
            <a:r>
              <a:rPr lang="de-DE" sz="9600" b="1" dirty="0">
                <a:solidFill>
                  <a:srgbClr val="FFFF00"/>
                </a:solidFill>
              </a:rPr>
              <a:t>Fünf nephrologische Fettnäpfchen</a:t>
            </a:r>
          </a:p>
        </p:txBody>
      </p:sp>
      <p:sp>
        <p:nvSpPr>
          <p:cNvPr id="2" name="Rechteck 1">
            <a:extLst>
              <a:ext uri="{FF2B5EF4-FFF2-40B4-BE49-F238E27FC236}">
                <a16:creationId xmlns:a16="http://schemas.microsoft.com/office/drawing/2014/main" xmlns="" id="{18D6FD25-A1F2-4AF4-8183-E3E14CBF25C6}"/>
              </a:ext>
            </a:extLst>
          </p:cNvPr>
          <p:cNvSpPr/>
          <p:nvPr/>
        </p:nvSpPr>
        <p:spPr>
          <a:xfrm>
            <a:off x="197609" y="1596290"/>
            <a:ext cx="11796782" cy="3046988"/>
          </a:xfrm>
          <a:prstGeom prst="rect">
            <a:avLst/>
          </a:prstGeom>
        </p:spPr>
        <p:txBody>
          <a:bodyPr wrap="square">
            <a:spAutoFit/>
          </a:bodyPr>
          <a:lstStyle/>
          <a:p>
            <a:pPr lvl="0" algn="ctr">
              <a:spcBef>
                <a:spcPct val="20000"/>
              </a:spcBef>
            </a:pPr>
            <a:r>
              <a:rPr lang="de-DE" sz="9600" b="1" dirty="0">
                <a:solidFill>
                  <a:srgbClr val="FFFF00"/>
                </a:solidFill>
              </a:rPr>
              <a:t>… und wie man nicht hineintritt!</a:t>
            </a:r>
          </a:p>
        </p:txBody>
      </p:sp>
    </p:spTree>
    <p:extLst>
      <p:ext uri="{BB962C8B-B14F-4D97-AF65-F5344CB8AC3E}">
        <p14:creationId xmlns:p14="http://schemas.microsoft.com/office/powerpoint/2010/main" val="28097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p:tgtEl>
                                          <p:spTgt spid="3">
                                            <p:txEl>
                                              <p:pRg st="0" end="0"/>
                                            </p:txEl>
                                          </p:spTgt>
                                        </p:tgtEl>
                                        <p:attrNameLst>
                                          <p:attrName>ppt_y</p:attrName>
                                        </p:attrNameLst>
                                      </p:cBhvr>
                                      <p:tavLst>
                                        <p:tav tm="0">
                                          <p:val>
                                            <p:strVal val="ppt_y"/>
                                          </p:val>
                                        </p:tav>
                                        <p:tav tm="100000">
                                          <p:val>
                                            <p:strVal val="1+ppt_h/2"/>
                                          </p:val>
                                        </p:tav>
                                      </p:tavLst>
                                    </p:anim>
                                    <p:set>
                                      <p:cBhvr>
                                        <p:cTn id="1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981200" y="274638"/>
            <a:ext cx="4114800" cy="1143000"/>
          </a:xfrm>
          <a:ln>
            <a:solidFill>
              <a:schemeClr val="tx1"/>
            </a:solidFill>
          </a:ln>
        </p:spPr>
        <p:txBody>
          <a:bodyPr/>
          <a:lstStyle/>
          <a:p>
            <a:r>
              <a:rPr lang="de-DE" b="1" dirty="0"/>
              <a:t>CT mit KM</a:t>
            </a:r>
          </a:p>
        </p:txBody>
      </p:sp>
      <p:sp>
        <p:nvSpPr>
          <p:cNvPr id="5" name="Inhaltsplatzhalter 4"/>
          <p:cNvSpPr>
            <a:spLocks noGrp="1"/>
          </p:cNvSpPr>
          <p:nvPr>
            <p:ph sz="half" idx="1"/>
          </p:nvPr>
        </p:nvSpPr>
        <p:spPr>
          <a:xfrm>
            <a:off x="1981200" y="1600201"/>
            <a:ext cx="4114800"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6,8%</a:t>
            </a:r>
          </a:p>
        </p:txBody>
      </p:sp>
      <p:sp>
        <p:nvSpPr>
          <p:cNvPr id="6" name="Titel 3"/>
          <p:cNvSpPr txBox="1">
            <a:spLocks/>
          </p:cNvSpPr>
          <p:nvPr/>
        </p:nvSpPr>
        <p:spPr>
          <a:xfrm>
            <a:off x="6312024" y="260648"/>
            <a:ext cx="4114800" cy="1143000"/>
          </a:xfrm>
          <a:prstGeom prst="rect">
            <a:avLst/>
          </a:prstGeom>
          <a:ln>
            <a:solidFill>
              <a:schemeClr val="tx1"/>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a:ea typeface="+mn-ea"/>
                <a:cs typeface="+mn-cs"/>
              </a:rPr>
              <a:t>CT ohne KM</a:t>
            </a:r>
          </a:p>
        </p:txBody>
      </p:sp>
      <p:sp>
        <p:nvSpPr>
          <p:cNvPr id="7" name="Inhaltsplatzhalter 4"/>
          <p:cNvSpPr>
            <a:spLocks noGrp="1"/>
          </p:cNvSpPr>
          <p:nvPr>
            <p:ph sz="half" idx="1"/>
          </p:nvPr>
        </p:nvSpPr>
        <p:spPr>
          <a:xfrm>
            <a:off x="6312024" y="1628801"/>
            <a:ext cx="4114800"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8,9%</a:t>
            </a:r>
          </a:p>
        </p:txBody>
      </p:sp>
    </p:spTree>
    <p:extLst>
      <p:ext uri="{BB962C8B-B14F-4D97-AF65-F5344CB8AC3E}">
        <p14:creationId xmlns:p14="http://schemas.microsoft.com/office/powerpoint/2010/main" val="116739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981200" y="274638"/>
            <a:ext cx="2746648" cy="1143000"/>
          </a:xfrm>
          <a:ln>
            <a:solidFill>
              <a:schemeClr val="tx1"/>
            </a:solidFill>
          </a:ln>
        </p:spPr>
        <p:txBody>
          <a:bodyPr>
            <a:normAutofit/>
          </a:bodyPr>
          <a:lstStyle/>
          <a:p>
            <a:r>
              <a:rPr lang="de-DE" b="1" dirty="0"/>
              <a:t>CT mit KM</a:t>
            </a:r>
          </a:p>
        </p:txBody>
      </p:sp>
      <p:sp>
        <p:nvSpPr>
          <p:cNvPr id="5" name="Inhaltsplatzhalter 4"/>
          <p:cNvSpPr>
            <a:spLocks noGrp="1"/>
          </p:cNvSpPr>
          <p:nvPr>
            <p:ph sz="half" idx="1"/>
          </p:nvPr>
        </p:nvSpPr>
        <p:spPr>
          <a:xfrm>
            <a:off x="1981200" y="1600201"/>
            <a:ext cx="2746648"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6,8%</a:t>
            </a:r>
          </a:p>
        </p:txBody>
      </p:sp>
      <p:sp>
        <p:nvSpPr>
          <p:cNvPr id="6" name="Titel 3"/>
          <p:cNvSpPr txBox="1">
            <a:spLocks/>
          </p:cNvSpPr>
          <p:nvPr/>
        </p:nvSpPr>
        <p:spPr>
          <a:xfrm>
            <a:off x="4871864" y="260648"/>
            <a:ext cx="2736304" cy="1143000"/>
          </a:xfrm>
          <a:prstGeom prst="rect">
            <a:avLst/>
          </a:prstGeom>
          <a:ln>
            <a:solidFill>
              <a:schemeClr val="tx1"/>
            </a:solidFill>
          </a:ln>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a:ea typeface="+mn-ea"/>
                <a:cs typeface="+mn-cs"/>
              </a:rPr>
              <a:t>CT ohne KM</a:t>
            </a:r>
          </a:p>
        </p:txBody>
      </p:sp>
      <p:sp>
        <p:nvSpPr>
          <p:cNvPr id="7" name="Inhaltsplatzhalter 4"/>
          <p:cNvSpPr>
            <a:spLocks noGrp="1"/>
          </p:cNvSpPr>
          <p:nvPr>
            <p:ph sz="half" idx="1"/>
          </p:nvPr>
        </p:nvSpPr>
        <p:spPr>
          <a:xfrm>
            <a:off x="4871864" y="1628801"/>
            <a:ext cx="2736304"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8,9%</a:t>
            </a:r>
          </a:p>
        </p:txBody>
      </p:sp>
      <p:sp>
        <p:nvSpPr>
          <p:cNvPr id="8" name="Titel 3"/>
          <p:cNvSpPr txBox="1">
            <a:spLocks/>
          </p:cNvSpPr>
          <p:nvPr/>
        </p:nvSpPr>
        <p:spPr>
          <a:xfrm>
            <a:off x="7752184" y="260648"/>
            <a:ext cx="2736304" cy="1143000"/>
          </a:xfrm>
          <a:prstGeom prst="rect">
            <a:avLst/>
          </a:prstGeom>
          <a:ln>
            <a:solidFill>
              <a:schemeClr val="tx1"/>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a:ea typeface="+mn-ea"/>
                <a:cs typeface="+mn-cs"/>
              </a:rPr>
              <a:t>g</a:t>
            </a:r>
            <a:r>
              <a:rPr kumimoji="0" lang="de-DE" sz="4400" b="1" i="0" u="none" strike="noStrike" kern="1200" cap="none" spc="0" normalizeH="0" baseline="0" noProof="0" dirty="0" err="1">
                <a:ln>
                  <a:noFill/>
                </a:ln>
                <a:solidFill>
                  <a:prstClr val="black"/>
                </a:solidFill>
                <a:effectLst/>
                <a:uLnTx/>
                <a:uFillTx/>
                <a:latin typeface="Calibri"/>
                <a:ea typeface="+mn-ea"/>
                <a:cs typeface="+mn-cs"/>
              </a:rPr>
              <a:t>ar</a:t>
            </a:r>
            <a:r>
              <a:rPr kumimoji="0" lang="de-DE" sz="4400" b="1" i="0" u="none" strike="noStrike" kern="1200" cap="none" spc="0" normalizeH="0" baseline="0" noProof="0" dirty="0">
                <a:ln>
                  <a:noFill/>
                </a:ln>
                <a:solidFill>
                  <a:prstClr val="black"/>
                </a:solidFill>
                <a:effectLst/>
                <a:uLnTx/>
                <a:uFillTx/>
                <a:latin typeface="Calibri"/>
                <a:ea typeface="+mn-ea"/>
                <a:cs typeface="+mn-cs"/>
              </a:rPr>
              <a:t> kein CT</a:t>
            </a:r>
          </a:p>
        </p:txBody>
      </p:sp>
      <p:sp>
        <p:nvSpPr>
          <p:cNvPr id="9" name="Inhaltsplatzhalter 4"/>
          <p:cNvSpPr>
            <a:spLocks noGrp="1"/>
          </p:cNvSpPr>
          <p:nvPr>
            <p:ph sz="half" idx="1"/>
          </p:nvPr>
        </p:nvSpPr>
        <p:spPr>
          <a:xfrm>
            <a:off x="7752184" y="1628801"/>
            <a:ext cx="2736304"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8,1%</a:t>
            </a:r>
          </a:p>
        </p:txBody>
      </p:sp>
    </p:spTree>
    <p:extLst>
      <p:ext uri="{BB962C8B-B14F-4D97-AF65-F5344CB8AC3E}">
        <p14:creationId xmlns:p14="http://schemas.microsoft.com/office/powerpoint/2010/main" val="258682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1026" name="Picture 2"/>
          <p:cNvPicPr>
            <a:picLocks noChangeAspect="1" noChangeArrowheads="1"/>
          </p:cNvPicPr>
          <p:nvPr/>
        </p:nvPicPr>
        <p:blipFill>
          <a:blip r:embed="rId2" cstate="print"/>
          <a:srcRect/>
          <a:stretch>
            <a:fillRect/>
          </a:stretch>
        </p:blipFill>
        <p:spPr bwMode="auto">
          <a:xfrm>
            <a:off x="1524001" y="2"/>
            <a:ext cx="9144310" cy="6857999"/>
          </a:xfrm>
          <a:prstGeom prst="rect">
            <a:avLst/>
          </a:prstGeom>
          <a:noFill/>
          <a:ln w="9525">
            <a:noFill/>
            <a:miter lim="800000"/>
            <a:headEnd/>
            <a:tailEnd/>
          </a:ln>
        </p:spPr>
      </p:pic>
    </p:spTree>
    <p:extLst>
      <p:ext uri="{BB962C8B-B14F-4D97-AF65-F5344CB8AC3E}">
        <p14:creationId xmlns:p14="http://schemas.microsoft.com/office/powerpoint/2010/main" val="4237759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a:xfrm>
            <a:off x="1991544" y="908720"/>
            <a:ext cx="2746648" cy="1143000"/>
          </a:xfrm>
          <a:ln>
            <a:solidFill>
              <a:schemeClr val="tx1"/>
            </a:solidFill>
          </a:ln>
        </p:spPr>
        <p:txBody>
          <a:bodyPr>
            <a:normAutofit/>
          </a:bodyPr>
          <a:lstStyle/>
          <a:p>
            <a:r>
              <a:rPr lang="de-DE" b="1" dirty="0"/>
              <a:t>CT mit KM</a:t>
            </a:r>
          </a:p>
        </p:txBody>
      </p:sp>
      <p:sp>
        <p:nvSpPr>
          <p:cNvPr id="5" name="Inhaltsplatzhalter 4"/>
          <p:cNvSpPr>
            <a:spLocks noGrp="1"/>
          </p:cNvSpPr>
          <p:nvPr>
            <p:ph sz="half" idx="1"/>
          </p:nvPr>
        </p:nvSpPr>
        <p:spPr>
          <a:xfrm>
            <a:off x="1991544" y="2204865"/>
            <a:ext cx="2746648"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2.0%</a:t>
            </a:r>
          </a:p>
        </p:txBody>
      </p:sp>
      <p:sp>
        <p:nvSpPr>
          <p:cNvPr id="6" name="Titel 3"/>
          <p:cNvSpPr txBox="1">
            <a:spLocks/>
          </p:cNvSpPr>
          <p:nvPr/>
        </p:nvSpPr>
        <p:spPr>
          <a:xfrm>
            <a:off x="4871864" y="908720"/>
            <a:ext cx="2736304" cy="1143000"/>
          </a:xfrm>
          <a:prstGeom prst="rect">
            <a:avLst/>
          </a:prstGeom>
          <a:ln>
            <a:solidFill>
              <a:schemeClr val="tx1"/>
            </a:solidFill>
          </a:ln>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a:ea typeface="+mn-ea"/>
                <a:cs typeface="+mn-cs"/>
              </a:rPr>
              <a:t>CT ohne KM</a:t>
            </a:r>
          </a:p>
        </p:txBody>
      </p:sp>
      <p:sp>
        <p:nvSpPr>
          <p:cNvPr id="7" name="Inhaltsplatzhalter 4"/>
          <p:cNvSpPr>
            <a:spLocks noGrp="1"/>
          </p:cNvSpPr>
          <p:nvPr>
            <p:ph sz="half" idx="1"/>
          </p:nvPr>
        </p:nvSpPr>
        <p:spPr>
          <a:xfrm>
            <a:off x="4871864" y="2204865"/>
            <a:ext cx="2736304"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4,6%</a:t>
            </a:r>
          </a:p>
        </p:txBody>
      </p:sp>
      <p:sp>
        <p:nvSpPr>
          <p:cNvPr id="8" name="Titel 3"/>
          <p:cNvSpPr txBox="1">
            <a:spLocks/>
          </p:cNvSpPr>
          <p:nvPr/>
        </p:nvSpPr>
        <p:spPr>
          <a:xfrm>
            <a:off x="7752184" y="908720"/>
            <a:ext cx="2736304" cy="1143000"/>
          </a:xfrm>
          <a:prstGeom prst="rect">
            <a:avLst/>
          </a:prstGeom>
          <a:ln>
            <a:solidFill>
              <a:schemeClr val="tx1"/>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a:ea typeface="+mn-ea"/>
                <a:cs typeface="+mn-cs"/>
              </a:rPr>
              <a:t>g</a:t>
            </a:r>
            <a:r>
              <a:rPr kumimoji="0" lang="de-DE" sz="4400" b="1" i="0" u="none" strike="noStrike" kern="1200" cap="none" spc="0" normalizeH="0" baseline="0" noProof="0" dirty="0" err="1">
                <a:ln>
                  <a:noFill/>
                </a:ln>
                <a:solidFill>
                  <a:prstClr val="black"/>
                </a:solidFill>
                <a:effectLst/>
                <a:uLnTx/>
                <a:uFillTx/>
                <a:latin typeface="Calibri"/>
                <a:ea typeface="+mn-ea"/>
                <a:cs typeface="+mn-cs"/>
              </a:rPr>
              <a:t>ar</a:t>
            </a:r>
            <a:r>
              <a:rPr kumimoji="0" lang="de-DE" sz="4400" b="1" i="0" u="none" strike="noStrike" kern="1200" cap="none" spc="0" normalizeH="0" baseline="0" noProof="0" dirty="0">
                <a:ln>
                  <a:noFill/>
                </a:ln>
                <a:solidFill>
                  <a:prstClr val="black"/>
                </a:solidFill>
                <a:effectLst/>
                <a:uLnTx/>
                <a:uFillTx/>
                <a:latin typeface="Calibri"/>
                <a:ea typeface="+mn-ea"/>
                <a:cs typeface="+mn-cs"/>
              </a:rPr>
              <a:t> kein CT</a:t>
            </a:r>
          </a:p>
        </p:txBody>
      </p:sp>
      <p:sp>
        <p:nvSpPr>
          <p:cNvPr id="9" name="Inhaltsplatzhalter 4"/>
          <p:cNvSpPr>
            <a:spLocks noGrp="1"/>
          </p:cNvSpPr>
          <p:nvPr>
            <p:ph sz="half" idx="1"/>
          </p:nvPr>
        </p:nvSpPr>
        <p:spPr>
          <a:xfrm>
            <a:off x="7752184" y="2204865"/>
            <a:ext cx="2736304"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3,5%</a:t>
            </a:r>
          </a:p>
        </p:txBody>
      </p:sp>
      <p:sp>
        <p:nvSpPr>
          <p:cNvPr id="10" name="Textfeld 9"/>
          <p:cNvSpPr txBox="1"/>
          <p:nvPr/>
        </p:nvSpPr>
        <p:spPr>
          <a:xfrm>
            <a:off x="1991544" y="188641"/>
            <a:ext cx="8496944"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0000"/>
                </a:solidFill>
                <a:effectLst/>
                <a:uLnTx/>
                <a:uFillTx/>
                <a:latin typeface="Calibri"/>
                <a:ea typeface="+mn-ea"/>
                <a:cs typeface="+mn-cs"/>
              </a:rPr>
              <a:t>Chronische Niereninsuffizienz nach 6 Monaten</a:t>
            </a:r>
          </a:p>
        </p:txBody>
      </p:sp>
    </p:spTree>
    <p:extLst>
      <p:ext uri="{BB962C8B-B14F-4D97-AF65-F5344CB8AC3E}">
        <p14:creationId xmlns:p14="http://schemas.microsoft.com/office/powerpoint/2010/main" val="1667326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barn(inVertical)">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barn(inVertical)">
                                      <p:cBhvr>
                                        <p:cTn id="28" dur="5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P spid="6" grpId="0" animBg="1"/>
      <p:bldP spid="7" grpId="0" uiExpand="1" build="p" animBg="1"/>
      <p:bldP spid="8" grpId="0" animBg="1"/>
      <p:bldP spid="9"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a:xfrm>
            <a:off x="1991544" y="908720"/>
            <a:ext cx="2746648" cy="1143000"/>
          </a:xfrm>
          <a:ln>
            <a:solidFill>
              <a:schemeClr val="tx1"/>
            </a:solidFill>
          </a:ln>
        </p:spPr>
        <p:txBody>
          <a:bodyPr>
            <a:normAutofit/>
          </a:bodyPr>
          <a:lstStyle/>
          <a:p>
            <a:r>
              <a:rPr lang="de-DE" b="1" dirty="0"/>
              <a:t>CT mit KM</a:t>
            </a:r>
          </a:p>
        </p:txBody>
      </p:sp>
      <p:sp>
        <p:nvSpPr>
          <p:cNvPr id="5" name="Inhaltsplatzhalter 4"/>
          <p:cNvSpPr>
            <a:spLocks noGrp="1"/>
          </p:cNvSpPr>
          <p:nvPr>
            <p:ph sz="half" idx="1"/>
          </p:nvPr>
        </p:nvSpPr>
        <p:spPr>
          <a:xfrm>
            <a:off x="1991544" y="2204865"/>
            <a:ext cx="2746648"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0,4%</a:t>
            </a:r>
          </a:p>
        </p:txBody>
      </p:sp>
      <p:sp>
        <p:nvSpPr>
          <p:cNvPr id="6" name="Titel 3"/>
          <p:cNvSpPr txBox="1">
            <a:spLocks/>
          </p:cNvSpPr>
          <p:nvPr/>
        </p:nvSpPr>
        <p:spPr>
          <a:xfrm>
            <a:off x="4871864" y="908720"/>
            <a:ext cx="2736304" cy="1143000"/>
          </a:xfrm>
          <a:prstGeom prst="rect">
            <a:avLst/>
          </a:prstGeom>
          <a:ln>
            <a:solidFill>
              <a:schemeClr val="tx1"/>
            </a:solidFill>
          </a:ln>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a:ea typeface="+mn-ea"/>
                <a:cs typeface="+mn-cs"/>
              </a:rPr>
              <a:t>CT ohne KM</a:t>
            </a:r>
          </a:p>
        </p:txBody>
      </p:sp>
      <p:sp>
        <p:nvSpPr>
          <p:cNvPr id="7" name="Inhaltsplatzhalter 4"/>
          <p:cNvSpPr>
            <a:spLocks noGrp="1"/>
          </p:cNvSpPr>
          <p:nvPr>
            <p:ph sz="half" idx="1"/>
          </p:nvPr>
        </p:nvSpPr>
        <p:spPr>
          <a:xfrm>
            <a:off x="4871864" y="2204865"/>
            <a:ext cx="2736304"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0,9%</a:t>
            </a:r>
          </a:p>
        </p:txBody>
      </p:sp>
      <p:sp>
        <p:nvSpPr>
          <p:cNvPr id="8" name="Titel 3"/>
          <p:cNvSpPr txBox="1">
            <a:spLocks/>
          </p:cNvSpPr>
          <p:nvPr/>
        </p:nvSpPr>
        <p:spPr>
          <a:xfrm>
            <a:off x="7752184" y="908720"/>
            <a:ext cx="2736304" cy="1143000"/>
          </a:xfrm>
          <a:prstGeom prst="rect">
            <a:avLst/>
          </a:prstGeom>
          <a:ln>
            <a:solidFill>
              <a:schemeClr val="tx1"/>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a:ea typeface="+mn-ea"/>
                <a:cs typeface="+mn-cs"/>
              </a:rPr>
              <a:t>g</a:t>
            </a:r>
            <a:r>
              <a:rPr kumimoji="0" lang="de-DE" sz="4400" b="1" i="0" u="none" strike="noStrike" kern="1200" cap="none" spc="0" normalizeH="0" baseline="0" noProof="0" dirty="0" err="1">
                <a:ln>
                  <a:noFill/>
                </a:ln>
                <a:solidFill>
                  <a:prstClr val="black"/>
                </a:solidFill>
                <a:effectLst/>
                <a:uLnTx/>
                <a:uFillTx/>
                <a:latin typeface="Calibri"/>
                <a:ea typeface="+mn-ea"/>
                <a:cs typeface="+mn-cs"/>
              </a:rPr>
              <a:t>ar</a:t>
            </a:r>
            <a:r>
              <a:rPr kumimoji="0" lang="de-DE" sz="4400" b="1" i="0" u="none" strike="noStrike" kern="1200" cap="none" spc="0" normalizeH="0" baseline="0" noProof="0" dirty="0">
                <a:ln>
                  <a:noFill/>
                </a:ln>
                <a:solidFill>
                  <a:prstClr val="black"/>
                </a:solidFill>
                <a:effectLst/>
                <a:uLnTx/>
                <a:uFillTx/>
                <a:latin typeface="Calibri"/>
                <a:ea typeface="+mn-ea"/>
                <a:cs typeface="+mn-cs"/>
              </a:rPr>
              <a:t> kein CT</a:t>
            </a:r>
          </a:p>
        </p:txBody>
      </p:sp>
      <p:sp>
        <p:nvSpPr>
          <p:cNvPr id="9" name="Inhaltsplatzhalter 4"/>
          <p:cNvSpPr>
            <a:spLocks noGrp="1"/>
          </p:cNvSpPr>
          <p:nvPr>
            <p:ph sz="half" idx="1"/>
          </p:nvPr>
        </p:nvSpPr>
        <p:spPr>
          <a:xfrm>
            <a:off x="7752184" y="2204865"/>
            <a:ext cx="2736304" cy="4525963"/>
          </a:xfrm>
          <a:ln>
            <a:solidFill>
              <a:schemeClr val="tx1"/>
            </a:solidFill>
          </a:ln>
        </p:spPr>
        <p:txBody>
          <a:bodyPr/>
          <a:lstStyle/>
          <a:p>
            <a:pPr algn="ctr">
              <a:buNone/>
            </a:pPr>
            <a:endParaRPr lang="de-DE" dirty="0"/>
          </a:p>
          <a:p>
            <a:pPr algn="ctr">
              <a:buNone/>
            </a:pPr>
            <a:endParaRPr lang="de-DE" dirty="0"/>
          </a:p>
          <a:p>
            <a:pPr algn="ctr">
              <a:buNone/>
            </a:pPr>
            <a:endParaRPr lang="de-DE" dirty="0"/>
          </a:p>
          <a:p>
            <a:pPr algn="ctr">
              <a:buNone/>
            </a:pPr>
            <a:endParaRPr lang="de-DE" dirty="0"/>
          </a:p>
          <a:p>
            <a:pPr algn="ctr">
              <a:buNone/>
            </a:pPr>
            <a:r>
              <a:rPr lang="de-DE" sz="6000" b="1" dirty="0"/>
              <a:t>0,6%</a:t>
            </a:r>
          </a:p>
        </p:txBody>
      </p:sp>
      <p:sp>
        <p:nvSpPr>
          <p:cNvPr id="10" name="Textfeld 9"/>
          <p:cNvSpPr txBox="1"/>
          <p:nvPr/>
        </p:nvSpPr>
        <p:spPr>
          <a:xfrm>
            <a:off x="1991544" y="188641"/>
            <a:ext cx="8496944" cy="584775"/>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0000"/>
                </a:solidFill>
                <a:effectLst/>
                <a:uLnTx/>
                <a:uFillTx/>
                <a:latin typeface="Calibri"/>
                <a:ea typeface="+mn-ea"/>
                <a:cs typeface="+mn-cs"/>
              </a:rPr>
              <a:t>Dialyse</a:t>
            </a:r>
          </a:p>
        </p:txBody>
      </p:sp>
    </p:spTree>
    <p:extLst>
      <p:ext uri="{BB962C8B-B14F-4D97-AF65-F5344CB8AC3E}">
        <p14:creationId xmlns:p14="http://schemas.microsoft.com/office/powerpoint/2010/main" val="3937190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P spid="6" grpId="0" animBg="1"/>
      <p:bldP spid="7" grpId="0" build="p" animBg="1"/>
      <p:bldP spid="8" grpId="0" animBg="1"/>
      <p:bldP spid="9"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sz="half" idx="1"/>
          </p:nvPr>
        </p:nvSpPr>
        <p:spPr/>
        <p:txBody>
          <a:bodyPr/>
          <a:lstStyle/>
          <a:p>
            <a:endParaRPr lang="de-DE"/>
          </a:p>
        </p:txBody>
      </p:sp>
      <p:sp>
        <p:nvSpPr>
          <p:cNvPr id="4" name="Inhaltsplatzhalter 3"/>
          <p:cNvSpPr>
            <a:spLocks noGrp="1"/>
          </p:cNvSpPr>
          <p:nvPr>
            <p:ph sz="half" idx="2"/>
          </p:nvPr>
        </p:nvSpPr>
        <p:spPr/>
        <p:txBody>
          <a:bodyPr/>
          <a:lstStyle/>
          <a:p>
            <a:endParaRPr lang="de-DE"/>
          </a:p>
        </p:txBody>
      </p:sp>
      <p:pic>
        <p:nvPicPr>
          <p:cNvPr id="23554" name="Picture 2" descr="https://www.topoi.org/wp-content/uploads/2012/04/upsidedown.png"/>
          <p:cNvPicPr>
            <a:picLocks noChangeAspect="1" noChangeArrowheads="1"/>
          </p:cNvPicPr>
          <p:nvPr/>
        </p:nvPicPr>
        <p:blipFill>
          <a:blip r:embed="rId2" cstate="print"/>
          <a:srcRect/>
          <a:stretch>
            <a:fillRect/>
          </a:stretch>
        </p:blipFill>
        <p:spPr bwMode="auto">
          <a:xfrm>
            <a:off x="1524000" y="1700809"/>
            <a:ext cx="9144000" cy="3817105"/>
          </a:xfrm>
          <a:prstGeom prst="rect">
            <a:avLst/>
          </a:prstGeom>
          <a:noFill/>
        </p:spPr>
      </p:pic>
    </p:spTree>
    <p:extLst>
      <p:ext uri="{BB962C8B-B14F-4D97-AF65-F5344CB8AC3E}">
        <p14:creationId xmlns:p14="http://schemas.microsoft.com/office/powerpoint/2010/main" val="899580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FF4FBA1-E554-4D7A-B880-427EF9513644}"/>
              </a:ext>
            </a:extLst>
          </p:cNvPr>
          <p:cNvSpPr>
            <a:spLocks noGrp="1"/>
          </p:cNvSpPr>
          <p:nvPr>
            <p:ph type="title"/>
          </p:nvPr>
        </p:nvSpPr>
        <p:spPr/>
        <p:txBody>
          <a:bodyPr/>
          <a:lstStyle/>
          <a:p>
            <a:r>
              <a:rPr lang="de-DE" dirty="0"/>
              <a:t>Fazit</a:t>
            </a:r>
          </a:p>
        </p:txBody>
      </p:sp>
      <p:sp>
        <p:nvSpPr>
          <p:cNvPr id="3" name="Inhaltsplatzhalter 2">
            <a:extLst>
              <a:ext uri="{FF2B5EF4-FFF2-40B4-BE49-F238E27FC236}">
                <a16:creationId xmlns:a16="http://schemas.microsoft.com/office/drawing/2014/main" xmlns="" id="{375181B5-9F76-4BCF-945F-EB247CE9BA9F}"/>
              </a:ext>
            </a:extLst>
          </p:cNvPr>
          <p:cNvSpPr>
            <a:spLocks noGrp="1"/>
          </p:cNvSpPr>
          <p:nvPr>
            <p:ph idx="1"/>
          </p:nvPr>
        </p:nvSpPr>
        <p:spPr/>
        <p:txBody>
          <a:bodyPr>
            <a:noAutofit/>
          </a:bodyPr>
          <a:lstStyle/>
          <a:p>
            <a:pPr marL="0" indent="0" algn="ctr">
              <a:buNone/>
            </a:pPr>
            <a:r>
              <a:rPr lang="de-DE" sz="6000" b="1" dirty="0"/>
              <a:t>Die Sorge vor einem ANV durch Kontrastmittel bei einem Notfall-CT ist </a:t>
            </a:r>
            <a:r>
              <a:rPr lang="de-DE" sz="6000" b="1" dirty="0" err="1"/>
              <a:t>dysproportional</a:t>
            </a:r>
            <a:r>
              <a:rPr lang="de-DE" sz="6000" b="1"/>
              <a:t> zur </a:t>
            </a:r>
            <a:r>
              <a:rPr lang="de-DE" sz="6000" b="1" dirty="0"/>
              <a:t>Datenlage!</a:t>
            </a:r>
          </a:p>
        </p:txBody>
      </p:sp>
    </p:spTree>
    <p:extLst>
      <p:ext uri="{BB962C8B-B14F-4D97-AF65-F5344CB8AC3E}">
        <p14:creationId xmlns:p14="http://schemas.microsoft.com/office/powerpoint/2010/main" val="45778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B6221B-57B0-4421-A447-6CBB886E036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FA37B0AF-C888-432C-9E60-3E3C574F0B89}"/>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E4908C12-2E3A-4CB5-9057-48CC93FBBB42}"/>
              </a:ext>
            </a:extLst>
          </p:cNvPr>
          <p:cNvPicPr>
            <a:picLocks noChangeAspect="1"/>
          </p:cNvPicPr>
          <p:nvPr/>
        </p:nvPicPr>
        <p:blipFill>
          <a:blip r:embed="rId2" cstate="print"/>
          <a:stretch>
            <a:fillRect/>
          </a:stretch>
        </p:blipFill>
        <p:spPr>
          <a:xfrm>
            <a:off x="3238500" y="1871663"/>
            <a:ext cx="5715000" cy="3114675"/>
          </a:xfrm>
          <a:prstGeom prst="rect">
            <a:avLst/>
          </a:prstGeom>
        </p:spPr>
      </p:pic>
    </p:spTree>
    <p:extLst>
      <p:ext uri="{BB962C8B-B14F-4D97-AF65-F5344CB8AC3E}">
        <p14:creationId xmlns:p14="http://schemas.microsoft.com/office/powerpoint/2010/main" val="1047103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2050" name="Picture 2"/>
          <p:cNvPicPr>
            <a:picLocks noChangeAspect="1" noChangeArrowheads="1"/>
          </p:cNvPicPr>
          <p:nvPr/>
        </p:nvPicPr>
        <p:blipFill>
          <a:blip r:embed="rId2" cstate="print"/>
          <a:srcRect/>
          <a:stretch>
            <a:fillRect/>
          </a:stretch>
        </p:blipFill>
        <p:spPr bwMode="auto">
          <a:xfrm>
            <a:off x="2936077" y="0"/>
            <a:ext cx="6319847" cy="6858000"/>
          </a:xfrm>
          <a:prstGeom prst="rect">
            <a:avLst/>
          </a:prstGeom>
          <a:noFill/>
          <a:ln w="9525">
            <a:noFill/>
            <a:miter lim="800000"/>
            <a:headEnd/>
            <a:tailEnd/>
          </a:ln>
        </p:spPr>
      </p:pic>
    </p:spTree>
    <p:extLst>
      <p:ext uri="{BB962C8B-B14F-4D97-AF65-F5344CB8AC3E}">
        <p14:creationId xmlns:p14="http://schemas.microsoft.com/office/powerpoint/2010/main" val="2402512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AB8A3C8-962C-4005-B9BF-16656466E91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F4723C33-4166-476F-ABAA-4D3AA9F53C48}"/>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4FD7AD19-4410-412D-8047-1D4E2A4FAC55}"/>
              </a:ext>
            </a:extLst>
          </p:cNvPr>
          <p:cNvPicPr>
            <a:picLocks noChangeAspect="1"/>
          </p:cNvPicPr>
          <p:nvPr/>
        </p:nvPicPr>
        <p:blipFill>
          <a:blip r:embed="rId2"/>
          <a:stretch>
            <a:fillRect/>
          </a:stretch>
        </p:blipFill>
        <p:spPr>
          <a:xfrm>
            <a:off x="2758615" y="0"/>
            <a:ext cx="6674771" cy="6858000"/>
          </a:xfrm>
          <a:prstGeom prst="rect">
            <a:avLst/>
          </a:prstGeom>
        </p:spPr>
      </p:pic>
    </p:spTree>
    <p:extLst>
      <p:ext uri="{BB962C8B-B14F-4D97-AF65-F5344CB8AC3E}">
        <p14:creationId xmlns:p14="http://schemas.microsoft.com/office/powerpoint/2010/main" val="4073770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610842" y="344347"/>
            <a:ext cx="8534400" cy="1752600"/>
          </a:xfrm>
        </p:spPr>
        <p:txBody>
          <a:bodyPr/>
          <a:lstStyle/>
          <a:p>
            <a:endParaRPr lang="de-DE" dirty="0"/>
          </a:p>
        </p:txBody>
      </p:sp>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r>
              <a:rPr lang="de-DE" dirty="0">
                <a:solidFill>
                  <a:prstClr val="black"/>
                </a:solidFill>
                <a:latin typeface="Calibri"/>
              </a:rPr>
              <a:t>A. Thiele</a:t>
            </a:r>
          </a:p>
        </p:txBody>
      </p:sp>
      <p:pic>
        <p:nvPicPr>
          <p:cNvPr id="2" name="Grafik 1">
            <a:extLst>
              <a:ext uri="{FF2B5EF4-FFF2-40B4-BE49-F238E27FC236}">
                <a16:creationId xmlns:a16="http://schemas.microsoft.com/office/drawing/2014/main" xmlns="" id="{173B3D29-BF7A-499F-A995-DFE3EC20A36A}"/>
              </a:ext>
            </a:extLst>
          </p:cNvPr>
          <p:cNvPicPr>
            <a:picLocks noChangeAspect="1"/>
          </p:cNvPicPr>
          <p:nvPr/>
        </p:nvPicPr>
        <p:blipFill>
          <a:blip r:embed="rId5"/>
          <a:stretch>
            <a:fillRect/>
          </a:stretch>
        </p:blipFill>
        <p:spPr>
          <a:xfrm>
            <a:off x="197609" y="761769"/>
            <a:ext cx="11796782" cy="5334462"/>
          </a:xfrm>
          <a:prstGeom prst="rect">
            <a:avLst/>
          </a:prstGeom>
        </p:spPr>
      </p:pic>
      <p:sp>
        <p:nvSpPr>
          <p:cNvPr id="7" name="Textfeld 6">
            <a:extLst>
              <a:ext uri="{FF2B5EF4-FFF2-40B4-BE49-F238E27FC236}">
                <a16:creationId xmlns:a16="http://schemas.microsoft.com/office/drawing/2014/main" xmlns="" id="{946521B7-2880-4119-86AB-81DC4D605749}"/>
              </a:ext>
            </a:extLst>
          </p:cNvPr>
          <p:cNvSpPr txBox="1"/>
          <p:nvPr/>
        </p:nvSpPr>
        <p:spPr>
          <a:xfrm>
            <a:off x="152343" y="2639207"/>
            <a:ext cx="11796781" cy="1323439"/>
          </a:xfrm>
          <a:prstGeom prst="rect">
            <a:avLst/>
          </a:prstGeom>
          <a:noFill/>
        </p:spPr>
        <p:txBody>
          <a:bodyPr wrap="square" rtlCol="0">
            <a:spAutoFit/>
          </a:bodyPr>
          <a:lstStyle/>
          <a:p>
            <a:pPr algn="ctr"/>
            <a:r>
              <a:rPr lang="de-DE" sz="8000" b="1" i="1" dirty="0">
                <a:solidFill>
                  <a:srgbClr val="FFFF00"/>
                </a:solidFill>
              </a:rPr>
              <a:t> Symptomlose Bakteriurie</a:t>
            </a:r>
          </a:p>
        </p:txBody>
      </p:sp>
      <p:sp>
        <p:nvSpPr>
          <p:cNvPr id="8" name="Textfeld 7">
            <a:extLst>
              <a:ext uri="{FF2B5EF4-FFF2-40B4-BE49-F238E27FC236}">
                <a16:creationId xmlns:a16="http://schemas.microsoft.com/office/drawing/2014/main" xmlns="" id="{58F893B5-8D02-4AE5-B672-AE46DDF27BC2}"/>
              </a:ext>
            </a:extLst>
          </p:cNvPr>
          <p:cNvSpPr txBox="1"/>
          <p:nvPr/>
        </p:nvSpPr>
        <p:spPr>
          <a:xfrm>
            <a:off x="333795" y="-124283"/>
            <a:ext cx="10747169" cy="7786747"/>
          </a:xfrm>
          <a:prstGeom prst="rect">
            <a:avLst/>
          </a:prstGeom>
          <a:noFill/>
        </p:spPr>
        <p:txBody>
          <a:bodyPr wrap="square" rtlCol="0">
            <a:spAutoFit/>
          </a:bodyPr>
          <a:lstStyle/>
          <a:p>
            <a:pPr algn="ctr"/>
            <a:r>
              <a:rPr lang="de-DE" sz="50000" b="1" dirty="0">
                <a:solidFill>
                  <a:srgbClr val="FFFF00"/>
                </a:solidFill>
              </a:rPr>
              <a:t>1</a:t>
            </a:r>
          </a:p>
        </p:txBody>
      </p:sp>
    </p:spTree>
    <p:extLst>
      <p:ext uri="{BB962C8B-B14F-4D97-AF65-F5344CB8AC3E}">
        <p14:creationId xmlns:p14="http://schemas.microsoft.com/office/powerpoint/2010/main" val="2638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8194" name="Picture 2"/>
          <p:cNvPicPr>
            <a:picLocks noChangeAspect="1" noChangeArrowheads="1"/>
          </p:cNvPicPr>
          <p:nvPr/>
        </p:nvPicPr>
        <p:blipFill>
          <a:blip r:embed="rId2" cstate="print"/>
          <a:srcRect/>
          <a:stretch>
            <a:fillRect/>
          </a:stretch>
        </p:blipFill>
        <p:spPr bwMode="auto">
          <a:xfrm>
            <a:off x="1766432" y="2564905"/>
            <a:ext cx="8659146" cy="1728191"/>
          </a:xfrm>
          <a:prstGeom prst="rect">
            <a:avLst/>
          </a:prstGeom>
          <a:noFill/>
          <a:ln w="9525">
            <a:noFill/>
            <a:miter lim="800000"/>
            <a:headEnd/>
            <a:tailEnd/>
          </a:ln>
        </p:spPr>
      </p:pic>
      <p:sp>
        <p:nvSpPr>
          <p:cNvPr id="5" name="Ellipse 4">
            <a:extLst>
              <a:ext uri="{FF2B5EF4-FFF2-40B4-BE49-F238E27FC236}">
                <a16:creationId xmlns:a16="http://schemas.microsoft.com/office/drawing/2014/main" xmlns="" id="{37EF7C4D-D837-4E59-9BF9-6319725FEBEE}"/>
              </a:ext>
            </a:extLst>
          </p:cNvPr>
          <p:cNvSpPr/>
          <p:nvPr/>
        </p:nvSpPr>
        <p:spPr>
          <a:xfrm>
            <a:off x="8472264" y="3789041"/>
            <a:ext cx="792088" cy="6866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705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A2AA9C2-1894-43C1-A947-DF177BD83B60}"/>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55AE8A2A-C242-4F47-BBA0-4FE1C01297EE}"/>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1E0D5AE1-4A37-4F43-AE59-31FA448CE50D}"/>
              </a:ext>
            </a:extLst>
          </p:cNvPr>
          <p:cNvPicPr>
            <a:picLocks noChangeAspect="1"/>
          </p:cNvPicPr>
          <p:nvPr/>
        </p:nvPicPr>
        <p:blipFill>
          <a:blip r:embed="rId2"/>
          <a:stretch>
            <a:fillRect/>
          </a:stretch>
        </p:blipFill>
        <p:spPr>
          <a:xfrm>
            <a:off x="3657600" y="990600"/>
            <a:ext cx="4876800" cy="4876800"/>
          </a:xfrm>
          <a:prstGeom prst="rect">
            <a:avLst/>
          </a:prstGeom>
        </p:spPr>
      </p:pic>
    </p:spTree>
    <p:extLst>
      <p:ext uri="{BB962C8B-B14F-4D97-AF65-F5344CB8AC3E}">
        <p14:creationId xmlns:p14="http://schemas.microsoft.com/office/powerpoint/2010/main" val="3074555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0242" name="Picture 2"/>
          <p:cNvPicPr>
            <a:picLocks noChangeAspect="1" noChangeArrowheads="1"/>
          </p:cNvPicPr>
          <p:nvPr/>
        </p:nvPicPr>
        <p:blipFill>
          <a:blip r:embed="rId2" cstate="print"/>
          <a:srcRect/>
          <a:stretch>
            <a:fillRect/>
          </a:stretch>
        </p:blipFill>
        <p:spPr bwMode="auto">
          <a:xfrm>
            <a:off x="1846064" y="2996952"/>
            <a:ext cx="8499882" cy="864096"/>
          </a:xfrm>
          <a:prstGeom prst="rect">
            <a:avLst/>
          </a:prstGeom>
          <a:noFill/>
          <a:ln w="9525">
            <a:noFill/>
            <a:miter lim="800000"/>
            <a:headEnd/>
            <a:tailEnd/>
          </a:ln>
        </p:spPr>
      </p:pic>
    </p:spTree>
    <p:extLst>
      <p:ext uri="{BB962C8B-B14F-4D97-AF65-F5344CB8AC3E}">
        <p14:creationId xmlns:p14="http://schemas.microsoft.com/office/powerpoint/2010/main" val="1589448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a:p>
        </p:txBody>
      </p:sp>
      <p:pic>
        <p:nvPicPr>
          <p:cNvPr id="14338" name="Picture 2"/>
          <p:cNvPicPr>
            <a:picLocks noChangeAspect="1" noChangeArrowheads="1"/>
          </p:cNvPicPr>
          <p:nvPr/>
        </p:nvPicPr>
        <p:blipFill>
          <a:blip r:embed="rId2" cstate="print"/>
          <a:srcRect/>
          <a:stretch>
            <a:fillRect/>
          </a:stretch>
        </p:blipFill>
        <p:spPr bwMode="auto">
          <a:xfrm>
            <a:off x="1664028" y="2564904"/>
            <a:ext cx="8863952" cy="1728192"/>
          </a:xfrm>
          <a:prstGeom prst="rect">
            <a:avLst/>
          </a:prstGeom>
          <a:noFill/>
          <a:ln w="9525">
            <a:noFill/>
            <a:miter lim="800000"/>
            <a:headEnd/>
            <a:tailEnd/>
          </a:ln>
        </p:spPr>
      </p:pic>
    </p:spTree>
    <p:extLst>
      <p:ext uri="{BB962C8B-B14F-4D97-AF65-F5344CB8AC3E}">
        <p14:creationId xmlns:p14="http://schemas.microsoft.com/office/powerpoint/2010/main" val="1558000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C20453E-4A05-46EA-BD7A-C9A5A120A04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75394801-9311-4312-BBA6-DFB95CAC91B9}"/>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645C2560-E8BC-4C58-B033-44DA184AE2E2}"/>
              </a:ext>
            </a:extLst>
          </p:cNvPr>
          <p:cNvPicPr>
            <a:picLocks noChangeAspect="1"/>
          </p:cNvPicPr>
          <p:nvPr/>
        </p:nvPicPr>
        <p:blipFill>
          <a:blip r:embed="rId2"/>
          <a:stretch>
            <a:fillRect/>
          </a:stretch>
        </p:blipFill>
        <p:spPr>
          <a:xfrm>
            <a:off x="4905375" y="1657350"/>
            <a:ext cx="2381250" cy="3543300"/>
          </a:xfrm>
          <a:prstGeom prst="rect">
            <a:avLst/>
          </a:prstGeom>
        </p:spPr>
      </p:pic>
      <p:sp>
        <p:nvSpPr>
          <p:cNvPr id="5" name="Multiplikationszeichen 4">
            <a:extLst>
              <a:ext uri="{FF2B5EF4-FFF2-40B4-BE49-F238E27FC236}">
                <a16:creationId xmlns:a16="http://schemas.microsoft.com/office/drawing/2014/main" xmlns="" id="{92968F79-A19C-4414-9B6C-868D68F58158}"/>
              </a:ext>
            </a:extLst>
          </p:cNvPr>
          <p:cNvSpPr/>
          <p:nvPr/>
        </p:nvSpPr>
        <p:spPr>
          <a:xfrm>
            <a:off x="2855640" y="1268760"/>
            <a:ext cx="6192688" cy="432048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9882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610842" y="344347"/>
            <a:ext cx="8534400" cy="1752600"/>
          </a:xfrm>
        </p:spPr>
        <p:txBody>
          <a:bodyPr/>
          <a:lstStyle/>
          <a:p>
            <a:endParaRPr lang="de-DE" dirty="0"/>
          </a:p>
        </p:txBody>
      </p:sp>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r>
              <a:rPr lang="de-DE" dirty="0">
                <a:solidFill>
                  <a:prstClr val="black"/>
                </a:solidFill>
                <a:latin typeface="Calibri"/>
              </a:rPr>
              <a:t>A. Thiele</a:t>
            </a:r>
          </a:p>
        </p:txBody>
      </p:sp>
      <p:pic>
        <p:nvPicPr>
          <p:cNvPr id="2" name="Grafik 1">
            <a:extLst>
              <a:ext uri="{FF2B5EF4-FFF2-40B4-BE49-F238E27FC236}">
                <a16:creationId xmlns:a16="http://schemas.microsoft.com/office/drawing/2014/main" xmlns="" id="{01E367E4-3563-4D9D-86FC-659E7FAE581A}"/>
              </a:ext>
            </a:extLst>
          </p:cNvPr>
          <p:cNvPicPr>
            <a:picLocks noChangeAspect="1"/>
          </p:cNvPicPr>
          <p:nvPr/>
        </p:nvPicPr>
        <p:blipFill>
          <a:blip r:embed="rId5"/>
          <a:stretch>
            <a:fillRect/>
          </a:stretch>
        </p:blipFill>
        <p:spPr>
          <a:xfrm>
            <a:off x="1325880" y="891540"/>
            <a:ext cx="9279337" cy="5221736"/>
          </a:xfrm>
          <a:prstGeom prst="rect">
            <a:avLst/>
          </a:prstGeom>
        </p:spPr>
      </p:pic>
      <p:sp>
        <p:nvSpPr>
          <p:cNvPr id="7" name="Textfeld 6">
            <a:extLst>
              <a:ext uri="{FF2B5EF4-FFF2-40B4-BE49-F238E27FC236}">
                <a16:creationId xmlns:a16="http://schemas.microsoft.com/office/drawing/2014/main" xmlns="" id="{6D83CB58-6274-4977-A501-589ACB16BD4C}"/>
              </a:ext>
            </a:extLst>
          </p:cNvPr>
          <p:cNvSpPr txBox="1"/>
          <p:nvPr/>
        </p:nvSpPr>
        <p:spPr>
          <a:xfrm>
            <a:off x="333795" y="-124283"/>
            <a:ext cx="10747169" cy="7786747"/>
          </a:xfrm>
          <a:prstGeom prst="rect">
            <a:avLst/>
          </a:prstGeom>
          <a:noFill/>
        </p:spPr>
        <p:txBody>
          <a:bodyPr wrap="square" rtlCol="0">
            <a:spAutoFit/>
          </a:bodyPr>
          <a:lstStyle/>
          <a:p>
            <a:pPr algn="ctr"/>
            <a:r>
              <a:rPr lang="de-DE" sz="50000" b="1" dirty="0">
                <a:solidFill>
                  <a:srgbClr val="FFFF00"/>
                </a:solidFill>
              </a:rPr>
              <a:t>4</a:t>
            </a:r>
          </a:p>
        </p:txBody>
      </p:sp>
      <p:sp>
        <p:nvSpPr>
          <p:cNvPr id="8" name="Textfeld 7">
            <a:extLst>
              <a:ext uri="{FF2B5EF4-FFF2-40B4-BE49-F238E27FC236}">
                <a16:creationId xmlns:a16="http://schemas.microsoft.com/office/drawing/2014/main" xmlns="" id="{BAA2809D-AB05-4E1B-A1E1-777BC5455AFD}"/>
              </a:ext>
            </a:extLst>
          </p:cNvPr>
          <p:cNvSpPr txBox="1"/>
          <p:nvPr/>
        </p:nvSpPr>
        <p:spPr>
          <a:xfrm>
            <a:off x="152343" y="2639207"/>
            <a:ext cx="11796781" cy="2554545"/>
          </a:xfrm>
          <a:prstGeom prst="rect">
            <a:avLst/>
          </a:prstGeom>
          <a:noFill/>
        </p:spPr>
        <p:txBody>
          <a:bodyPr wrap="square" rtlCol="0">
            <a:spAutoFit/>
          </a:bodyPr>
          <a:lstStyle/>
          <a:p>
            <a:pPr algn="ctr"/>
            <a:r>
              <a:rPr lang="de-DE" sz="8000" b="1" i="1" dirty="0">
                <a:solidFill>
                  <a:srgbClr val="FFFF00"/>
                </a:solidFill>
              </a:rPr>
              <a:t> simultane Gabe von Infusionen und Diuretika</a:t>
            </a:r>
          </a:p>
        </p:txBody>
      </p:sp>
    </p:spTree>
    <p:extLst>
      <p:ext uri="{BB962C8B-B14F-4D97-AF65-F5344CB8AC3E}">
        <p14:creationId xmlns:p14="http://schemas.microsoft.com/office/powerpoint/2010/main" val="48586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4" name="Halbbogen 3"/>
          <p:cNvSpPr/>
          <p:nvPr/>
        </p:nvSpPr>
        <p:spPr>
          <a:xfrm rot="10800000">
            <a:off x="4439816" y="2708920"/>
            <a:ext cx="1368152" cy="1152128"/>
          </a:xfrm>
          <a:prstGeom prst="blockArc">
            <a:avLst>
              <a:gd name="adj1" fmla="val 8943101"/>
              <a:gd name="adj2" fmla="val 1950005"/>
              <a:gd name="adj3" fmla="val 24498"/>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hteck 4"/>
          <p:cNvSpPr/>
          <p:nvPr/>
        </p:nvSpPr>
        <p:spPr>
          <a:xfrm>
            <a:off x="5015880" y="3717032"/>
            <a:ext cx="288032" cy="208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hteck 5"/>
          <p:cNvSpPr/>
          <p:nvPr/>
        </p:nvSpPr>
        <p:spPr>
          <a:xfrm>
            <a:off x="5015880" y="3645024"/>
            <a:ext cx="288032"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hteck 6"/>
          <p:cNvSpPr/>
          <p:nvPr/>
        </p:nvSpPr>
        <p:spPr>
          <a:xfrm rot="2585507">
            <a:off x="5231904" y="3645024"/>
            <a:ext cx="144016" cy="1440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hteck 9"/>
          <p:cNvSpPr/>
          <p:nvPr/>
        </p:nvSpPr>
        <p:spPr>
          <a:xfrm rot="2585507">
            <a:off x="4900019" y="3645726"/>
            <a:ext cx="219255" cy="1689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Halbbogen 7"/>
          <p:cNvSpPr/>
          <p:nvPr/>
        </p:nvSpPr>
        <p:spPr>
          <a:xfrm rot="10800000">
            <a:off x="4655840" y="2636912"/>
            <a:ext cx="936104" cy="936104"/>
          </a:xfrm>
          <a:prstGeom prst="blockArc">
            <a:avLst>
              <a:gd name="adj1" fmla="val 8943101"/>
              <a:gd name="adj2" fmla="val 1950005"/>
              <a:gd name="adj3" fmla="val 24498"/>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hteck 8"/>
          <p:cNvSpPr/>
          <p:nvPr/>
        </p:nvSpPr>
        <p:spPr>
          <a:xfrm>
            <a:off x="5375920" y="3933056"/>
            <a:ext cx="216024" cy="18722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albbogen 10"/>
          <p:cNvSpPr/>
          <p:nvPr/>
        </p:nvSpPr>
        <p:spPr>
          <a:xfrm rot="165478">
            <a:off x="5299164" y="2709457"/>
            <a:ext cx="866612" cy="1215788"/>
          </a:xfrm>
          <a:prstGeom prst="blockArc">
            <a:avLst>
              <a:gd name="adj1" fmla="val 9922660"/>
              <a:gd name="adj2" fmla="val 5953732"/>
              <a:gd name="adj3" fmla="val 25449"/>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albbogen 11"/>
          <p:cNvSpPr/>
          <p:nvPr/>
        </p:nvSpPr>
        <p:spPr>
          <a:xfrm rot="18002929">
            <a:off x="5331360" y="3672473"/>
            <a:ext cx="936104" cy="936104"/>
          </a:xfrm>
          <a:prstGeom prst="blockArc">
            <a:avLst>
              <a:gd name="adj1" fmla="val 12425091"/>
              <a:gd name="adj2" fmla="val 18880701"/>
              <a:gd name="adj3" fmla="val 22874"/>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Ellipse 12"/>
          <p:cNvSpPr/>
          <p:nvPr/>
        </p:nvSpPr>
        <p:spPr>
          <a:xfrm>
            <a:off x="5663952" y="3717032"/>
            <a:ext cx="144016"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Ellipse 13"/>
          <p:cNvSpPr/>
          <p:nvPr/>
        </p:nvSpPr>
        <p:spPr>
          <a:xfrm>
            <a:off x="5375920" y="4221088"/>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Ellipse 14"/>
          <p:cNvSpPr/>
          <p:nvPr/>
        </p:nvSpPr>
        <p:spPr>
          <a:xfrm>
            <a:off x="5447928" y="3933056"/>
            <a:ext cx="144016"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lipse 15"/>
          <p:cNvSpPr/>
          <p:nvPr/>
        </p:nvSpPr>
        <p:spPr>
          <a:xfrm rot="1810193">
            <a:off x="5272543" y="3248969"/>
            <a:ext cx="201467"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Ellipse 16"/>
          <p:cNvSpPr/>
          <p:nvPr/>
        </p:nvSpPr>
        <p:spPr>
          <a:xfrm rot="1295485">
            <a:off x="5421370" y="3003421"/>
            <a:ext cx="165986" cy="3347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albbogen 18"/>
          <p:cNvSpPr/>
          <p:nvPr/>
        </p:nvSpPr>
        <p:spPr>
          <a:xfrm rot="10800000">
            <a:off x="5087888" y="2564904"/>
            <a:ext cx="936104" cy="936104"/>
          </a:xfrm>
          <a:prstGeom prst="blockArc">
            <a:avLst>
              <a:gd name="adj1" fmla="val 150886"/>
              <a:gd name="adj2" fmla="val 3507048"/>
              <a:gd name="adj3" fmla="val 279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Pfeil nach unten 17"/>
          <p:cNvSpPr/>
          <p:nvPr/>
        </p:nvSpPr>
        <p:spPr>
          <a:xfrm>
            <a:off x="5159897" y="1484784"/>
            <a:ext cx="45719"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2" descr="http://www.life-science-careers.com/wp-content/uploads/2013/03/first-impressions-e1363180864321-300x250.jpg"/>
          <p:cNvPicPr>
            <a:picLocks noChangeAspect="1" noChangeArrowheads="1"/>
          </p:cNvPicPr>
          <p:nvPr/>
        </p:nvPicPr>
        <p:blipFill>
          <a:blip r:embed="rId3" cstate="print"/>
          <a:srcRect/>
          <a:stretch>
            <a:fillRect/>
          </a:stretch>
        </p:blipFill>
        <p:spPr bwMode="auto">
          <a:xfrm>
            <a:off x="3431704" y="1268760"/>
            <a:ext cx="5184576" cy="4320480"/>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6168008" y="4221089"/>
            <a:ext cx="2877100" cy="2420441"/>
          </a:xfrm>
          <a:prstGeom prst="rect">
            <a:avLst/>
          </a:prstGeom>
          <a:noFill/>
          <a:ln w="9525">
            <a:noFill/>
            <a:miter lim="800000"/>
            <a:headEnd/>
            <a:tailEnd/>
          </a:ln>
          <a:effectLst/>
        </p:spPr>
      </p:pic>
      <p:pic>
        <p:nvPicPr>
          <p:cNvPr id="14338" name="Picture 2" descr="Infusionslösungen der Firma B.Braun"/>
          <p:cNvPicPr>
            <a:picLocks noChangeAspect="1" noChangeArrowheads="1"/>
          </p:cNvPicPr>
          <p:nvPr/>
        </p:nvPicPr>
        <p:blipFill>
          <a:blip r:embed="rId5" cstate="print"/>
          <a:srcRect/>
          <a:stretch>
            <a:fillRect/>
          </a:stretch>
        </p:blipFill>
        <p:spPr bwMode="auto">
          <a:xfrm>
            <a:off x="1775520" y="188640"/>
            <a:ext cx="2667000" cy="2667000"/>
          </a:xfrm>
          <a:prstGeom prst="rect">
            <a:avLst/>
          </a:prstGeom>
          <a:noFill/>
        </p:spPr>
      </p:pic>
    </p:spTree>
    <p:extLst>
      <p:ext uri="{BB962C8B-B14F-4D97-AF65-F5344CB8AC3E}">
        <p14:creationId xmlns:p14="http://schemas.microsoft.com/office/powerpoint/2010/main" val="402732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20"/>
                                        </p:tgtEl>
                                      </p:cBhvr>
                                    </p:animEffect>
                                    <p:set>
                                      <p:cBhvr>
                                        <p:cTn id="14" dur="1" fill="hold">
                                          <p:stCondLst>
                                            <p:cond delay="1999"/>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anim calcmode="lin" valueType="num">
                                      <p:cBhvr>
                                        <p:cTn id="19" dur="1000" fill="hold"/>
                                        <p:tgtEl>
                                          <p:spTgt spid="14338"/>
                                        </p:tgtEl>
                                        <p:attrNameLst>
                                          <p:attrName>ppt_w</p:attrName>
                                        </p:attrNameLst>
                                      </p:cBhvr>
                                      <p:tavLst>
                                        <p:tav tm="0">
                                          <p:val>
                                            <p:strVal val="#ppt_w*0.70"/>
                                          </p:val>
                                        </p:tav>
                                        <p:tav tm="100000">
                                          <p:val>
                                            <p:strVal val="#ppt_w"/>
                                          </p:val>
                                        </p:tav>
                                      </p:tavLst>
                                    </p:anim>
                                    <p:anim calcmode="lin" valueType="num">
                                      <p:cBhvr>
                                        <p:cTn id="20" dur="1000" fill="hold"/>
                                        <p:tgtEl>
                                          <p:spTgt spid="14338"/>
                                        </p:tgtEl>
                                        <p:attrNameLst>
                                          <p:attrName>ppt_h</p:attrName>
                                        </p:attrNameLst>
                                      </p:cBhvr>
                                      <p:tavLst>
                                        <p:tav tm="0">
                                          <p:val>
                                            <p:strVal val="#ppt_h"/>
                                          </p:val>
                                        </p:tav>
                                        <p:tav tm="100000">
                                          <p:val>
                                            <p:strVal val="#ppt_h"/>
                                          </p:val>
                                        </p:tav>
                                      </p:tavLst>
                                    </p:anim>
                                    <p:animEffect transition="in" filter="fade">
                                      <p:cBhvr>
                                        <p:cTn id="21" dur="1000"/>
                                        <p:tgtEl>
                                          <p:spTgt spid="1433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p:cTn id="26" dur="1000" fill="hold"/>
                                        <p:tgtEl>
                                          <p:spTgt spid="2050"/>
                                        </p:tgtEl>
                                        <p:attrNameLst>
                                          <p:attrName>ppt_w</p:attrName>
                                        </p:attrNameLst>
                                      </p:cBhvr>
                                      <p:tavLst>
                                        <p:tav tm="0">
                                          <p:val>
                                            <p:strVal val="#ppt_w*0.70"/>
                                          </p:val>
                                        </p:tav>
                                        <p:tav tm="100000">
                                          <p:val>
                                            <p:strVal val="#ppt_w"/>
                                          </p:val>
                                        </p:tav>
                                      </p:tavLst>
                                    </p:anim>
                                    <p:anim calcmode="lin" valueType="num">
                                      <p:cBhvr>
                                        <p:cTn id="27" dur="1000" fill="hold"/>
                                        <p:tgtEl>
                                          <p:spTgt spid="2050"/>
                                        </p:tgtEl>
                                        <p:attrNameLst>
                                          <p:attrName>ppt_h</p:attrName>
                                        </p:attrNameLst>
                                      </p:cBhvr>
                                      <p:tavLst>
                                        <p:tav tm="0">
                                          <p:val>
                                            <p:strVal val="#ppt_h"/>
                                          </p:val>
                                        </p:tav>
                                        <p:tav tm="100000">
                                          <p:val>
                                            <p:strVal val="#ppt_h"/>
                                          </p:val>
                                        </p:tav>
                                      </p:tavLst>
                                    </p:anim>
                                    <p:animEffect transition="in" filter="fade">
                                      <p:cBhvr>
                                        <p:cTn id="28"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Halbbogen 3"/>
          <p:cNvSpPr/>
          <p:nvPr/>
        </p:nvSpPr>
        <p:spPr>
          <a:xfrm rot="10800000">
            <a:off x="4439816" y="2708920"/>
            <a:ext cx="1368152" cy="1152128"/>
          </a:xfrm>
          <a:prstGeom prst="blockArc">
            <a:avLst>
              <a:gd name="adj1" fmla="val 8943101"/>
              <a:gd name="adj2" fmla="val 1950005"/>
              <a:gd name="adj3" fmla="val 24498"/>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hteck 4"/>
          <p:cNvSpPr/>
          <p:nvPr/>
        </p:nvSpPr>
        <p:spPr>
          <a:xfrm>
            <a:off x="5015880" y="3717032"/>
            <a:ext cx="288032" cy="208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hteck 5"/>
          <p:cNvSpPr/>
          <p:nvPr/>
        </p:nvSpPr>
        <p:spPr>
          <a:xfrm>
            <a:off x="5015880" y="3645024"/>
            <a:ext cx="288032"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hteck 6"/>
          <p:cNvSpPr/>
          <p:nvPr/>
        </p:nvSpPr>
        <p:spPr>
          <a:xfrm rot="2585507">
            <a:off x="5231904" y="3645024"/>
            <a:ext cx="144016" cy="1440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hteck 9"/>
          <p:cNvSpPr/>
          <p:nvPr/>
        </p:nvSpPr>
        <p:spPr>
          <a:xfrm rot="2585507">
            <a:off x="4900019" y="3645726"/>
            <a:ext cx="219255" cy="1689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Halbbogen 7"/>
          <p:cNvSpPr/>
          <p:nvPr/>
        </p:nvSpPr>
        <p:spPr>
          <a:xfrm rot="10800000">
            <a:off x="4655840" y="2636912"/>
            <a:ext cx="936104" cy="936104"/>
          </a:xfrm>
          <a:prstGeom prst="blockArc">
            <a:avLst>
              <a:gd name="adj1" fmla="val 8943101"/>
              <a:gd name="adj2" fmla="val 1950005"/>
              <a:gd name="adj3" fmla="val 24498"/>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hteck 8"/>
          <p:cNvSpPr/>
          <p:nvPr/>
        </p:nvSpPr>
        <p:spPr>
          <a:xfrm>
            <a:off x="5375920" y="3933056"/>
            <a:ext cx="216024" cy="18722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albbogen 10"/>
          <p:cNvSpPr/>
          <p:nvPr/>
        </p:nvSpPr>
        <p:spPr>
          <a:xfrm rot="165478">
            <a:off x="5299164" y="2709457"/>
            <a:ext cx="866612" cy="1215788"/>
          </a:xfrm>
          <a:prstGeom prst="blockArc">
            <a:avLst>
              <a:gd name="adj1" fmla="val 9922660"/>
              <a:gd name="adj2" fmla="val 5953732"/>
              <a:gd name="adj3" fmla="val 25449"/>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albbogen 11"/>
          <p:cNvSpPr/>
          <p:nvPr/>
        </p:nvSpPr>
        <p:spPr>
          <a:xfrm rot="18002929">
            <a:off x="5331360" y="3672473"/>
            <a:ext cx="936104" cy="936104"/>
          </a:xfrm>
          <a:prstGeom prst="blockArc">
            <a:avLst>
              <a:gd name="adj1" fmla="val 12425091"/>
              <a:gd name="adj2" fmla="val 18880701"/>
              <a:gd name="adj3" fmla="val 22874"/>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Ellipse 12"/>
          <p:cNvSpPr/>
          <p:nvPr/>
        </p:nvSpPr>
        <p:spPr>
          <a:xfrm>
            <a:off x="5663952" y="3717032"/>
            <a:ext cx="144016"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Ellipse 13"/>
          <p:cNvSpPr/>
          <p:nvPr/>
        </p:nvSpPr>
        <p:spPr>
          <a:xfrm>
            <a:off x="5375920" y="4221088"/>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Ellipse 14"/>
          <p:cNvSpPr/>
          <p:nvPr/>
        </p:nvSpPr>
        <p:spPr>
          <a:xfrm>
            <a:off x="5447928" y="3933056"/>
            <a:ext cx="144016"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lipse 15"/>
          <p:cNvSpPr/>
          <p:nvPr/>
        </p:nvSpPr>
        <p:spPr>
          <a:xfrm rot="1810193">
            <a:off x="5272543" y="3248969"/>
            <a:ext cx="201467"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Ellipse 16"/>
          <p:cNvSpPr/>
          <p:nvPr/>
        </p:nvSpPr>
        <p:spPr>
          <a:xfrm rot="1295485">
            <a:off x="5421370" y="3003421"/>
            <a:ext cx="165986" cy="3347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albbogen 18"/>
          <p:cNvSpPr/>
          <p:nvPr/>
        </p:nvSpPr>
        <p:spPr>
          <a:xfrm rot="10800000">
            <a:off x="5087888" y="2564904"/>
            <a:ext cx="936104" cy="936104"/>
          </a:xfrm>
          <a:prstGeom prst="blockArc">
            <a:avLst>
              <a:gd name="adj1" fmla="val 150886"/>
              <a:gd name="adj2" fmla="val 3507048"/>
              <a:gd name="adj3" fmla="val 279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Pfeil nach unten 17"/>
          <p:cNvSpPr/>
          <p:nvPr/>
        </p:nvSpPr>
        <p:spPr>
          <a:xfrm>
            <a:off x="5159897" y="1484784"/>
            <a:ext cx="45719"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2" descr="Infusionslösungen der Firma B.Braun"/>
          <p:cNvPicPr>
            <a:picLocks noChangeAspect="1" noChangeArrowheads="1"/>
          </p:cNvPicPr>
          <p:nvPr/>
        </p:nvPicPr>
        <p:blipFill>
          <a:blip r:embed="rId3" cstate="print"/>
          <a:srcRect/>
          <a:stretch>
            <a:fillRect/>
          </a:stretch>
        </p:blipFill>
        <p:spPr bwMode="auto">
          <a:xfrm>
            <a:off x="1775520" y="188640"/>
            <a:ext cx="2667000" cy="2667000"/>
          </a:xfrm>
          <a:prstGeom prst="rect">
            <a:avLst/>
          </a:prstGeom>
          <a:noFill/>
        </p:spPr>
      </p:pic>
      <p:pic>
        <p:nvPicPr>
          <p:cNvPr id="21" name="Picture 2"/>
          <p:cNvPicPr>
            <a:picLocks noChangeAspect="1" noChangeArrowheads="1"/>
          </p:cNvPicPr>
          <p:nvPr/>
        </p:nvPicPr>
        <p:blipFill>
          <a:blip r:embed="rId4" cstate="print"/>
          <a:srcRect/>
          <a:stretch>
            <a:fillRect/>
          </a:stretch>
        </p:blipFill>
        <p:spPr bwMode="auto">
          <a:xfrm>
            <a:off x="6168008" y="4221089"/>
            <a:ext cx="2877100" cy="2420441"/>
          </a:xfrm>
          <a:prstGeom prst="rect">
            <a:avLst/>
          </a:prstGeom>
          <a:noFill/>
          <a:ln w="9525">
            <a:noFill/>
            <a:miter lim="800000"/>
            <a:headEnd/>
            <a:tailEnd/>
          </a:ln>
          <a:effectLst/>
        </p:spPr>
      </p:pic>
    </p:spTree>
    <p:extLst>
      <p:ext uri="{BB962C8B-B14F-4D97-AF65-F5344CB8AC3E}">
        <p14:creationId xmlns:p14="http://schemas.microsoft.com/office/powerpoint/2010/main" val="301327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33318  E" pathEditMode="relative" ptsTypes="">
                                      <p:cBhvr>
                                        <p:cTn id="6"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Infusionslösungen der Firma B.Braun"/>
          <p:cNvPicPr>
            <a:picLocks noChangeAspect="1" noChangeArrowheads="1"/>
          </p:cNvPicPr>
          <p:nvPr/>
        </p:nvPicPr>
        <p:blipFill>
          <a:blip r:embed="rId3" cstate="print"/>
          <a:srcRect/>
          <a:stretch>
            <a:fillRect/>
          </a:stretch>
        </p:blipFill>
        <p:spPr bwMode="auto">
          <a:xfrm>
            <a:off x="1775520" y="188640"/>
            <a:ext cx="2667000" cy="2667000"/>
          </a:xfrm>
          <a:prstGeom prst="rect">
            <a:avLst/>
          </a:prstGeom>
          <a:noFill/>
        </p:spPr>
      </p:pic>
      <p:pic>
        <p:nvPicPr>
          <p:cNvPr id="22" name="Picture 2"/>
          <p:cNvPicPr>
            <a:picLocks noChangeAspect="1" noChangeArrowheads="1"/>
          </p:cNvPicPr>
          <p:nvPr/>
        </p:nvPicPr>
        <p:blipFill>
          <a:blip r:embed="rId4" cstate="print"/>
          <a:srcRect/>
          <a:stretch>
            <a:fillRect/>
          </a:stretch>
        </p:blipFill>
        <p:spPr bwMode="auto">
          <a:xfrm>
            <a:off x="6168008" y="4221089"/>
            <a:ext cx="2877100" cy="2420441"/>
          </a:xfrm>
          <a:prstGeom prst="rect">
            <a:avLst/>
          </a:prstGeom>
          <a:noFill/>
          <a:ln w="9525">
            <a:noFill/>
            <a:miter lim="800000"/>
            <a:headEnd/>
            <a:tailEnd/>
          </a:ln>
          <a:effectLst/>
        </p:spPr>
      </p:pic>
      <p:sp>
        <p:nvSpPr>
          <p:cNvPr id="2" name="Titel 1"/>
          <p:cNvSpPr>
            <a:spLocks noGrp="1"/>
          </p:cNvSpPr>
          <p:nvPr>
            <p:ph type="title"/>
          </p:nvPr>
        </p:nvSpPr>
        <p:spPr/>
        <p:txBody>
          <a:bodyPr/>
          <a:lstStyle/>
          <a:p>
            <a:endParaRPr lang="de-DE"/>
          </a:p>
        </p:txBody>
      </p:sp>
      <p:sp>
        <p:nvSpPr>
          <p:cNvPr id="4" name="Halbbogen 3"/>
          <p:cNvSpPr/>
          <p:nvPr/>
        </p:nvSpPr>
        <p:spPr>
          <a:xfrm rot="10800000">
            <a:off x="4439816" y="2708920"/>
            <a:ext cx="1368152" cy="1152128"/>
          </a:xfrm>
          <a:prstGeom prst="blockArc">
            <a:avLst>
              <a:gd name="adj1" fmla="val 8943101"/>
              <a:gd name="adj2" fmla="val 1950005"/>
              <a:gd name="adj3" fmla="val 24498"/>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hteck 4"/>
          <p:cNvSpPr/>
          <p:nvPr/>
        </p:nvSpPr>
        <p:spPr>
          <a:xfrm>
            <a:off x="5015880" y="3717032"/>
            <a:ext cx="288032" cy="208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hteck 5"/>
          <p:cNvSpPr/>
          <p:nvPr/>
        </p:nvSpPr>
        <p:spPr>
          <a:xfrm>
            <a:off x="5015880" y="3645024"/>
            <a:ext cx="288032"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hteck 6"/>
          <p:cNvSpPr/>
          <p:nvPr/>
        </p:nvSpPr>
        <p:spPr>
          <a:xfrm rot="2585507">
            <a:off x="5231904" y="3645024"/>
            <a:ext cx="144016" cy="1440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hteck 9"/>
          <p:cNvSpPr/>
          <p:nvPr/>
        </p:nvSpPr>
        <p:spPr>
          <a:xfrm rot="2585507">
            <a:off x="4900019" y="3645726"/>
            <a:ext cx="219255" cy="1689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Halbbogen 7"/>
          <p:cNvSpPr/>
          <p:nvPr/>
        </p:nvSpPr>
        <p:spPr>
          <a:xfrm rot="10800000">
            <a:off x="4655840" y="2636912"/>
            <a:ext cx="936104" cy="936104"/>
          </a:xfrm>
          <a:prstGeom prst="blockArc">
            <a:avLst>
              <a:gd name="adj1" fmla="val 8943101"/>
              <a:gd name="adj2" fmla="val 1950005"/>
              <a:gd name="adj3" fmla="val 24498"/>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hteck 8"/>
          <p:cNvSpPr/>
          <p:nvPr/>
        </p:nvSpPr>
        <p:spPr>
          <a:xfrm>
            <a:off x="5375920" y="3933056"/>
            <a:ext cx="216024" cy="18722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albbogen 10"/>
          <p:cNvSpPr/>
          <p:nvPr/>
        </p:nvSpPr>
        <p:spPr>
          <a:xfrm rot="165478">
            <a:off x="5299164" y="2709457"/>
            <a:ext cx="866612" cy="1215788"/>
          </a:xfrm>
          <a:prstGeom prst="blockArc">
            <a:avLst>
              <a:gd name="adj1" fmla="val 9922660"/>
              <a:gd name="adj2" fmla="val 5953732"/>
              <a:gd name="adj3" fmla="val 25449"/>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albbogen 11"/>
          <p:cNvSpPr/>
          <p:nvPr/>
        </p:nvSpPr>
        <p:spPr>
          <a:xfrm rot="18002929">
            <a:off x="5331360" y="3672473"/>
            <a:ext cx="936104" cy="936104"/>
          </a:xfrm>
          <a:prstGeom prst="blockArc">
            <a:avLst>
              <a:gd name="adj1" fmla="val 12425091"/>
              <a:gd name="adj2" fmla="val 18880701"/>
              <a:gd name="adj3" fmla="val 22874"/>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Ellipse 12"/>
          <p:cNvSpPr/>
          <p:nvPr/>
        </p:nvSpPr>
        <p:spPr>
          <a:xfrm>
            <a:off x="5663952" y="3717032"/>
            <a:ext cx="144016"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Ellipse 13"/>
          <p:cNvSpPr/>
          <p:nvPr/>
        </p:nvSpPr>
        <p:spPr>
          <a:xfrm>
            <a:off x="5375920" y="4221088"/>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Ellipse 14"/>
          <p:cNvSpPr/>
          <p:nvPr/>
        </p:nvSpPr>
        <p:spPr>
          <a:xfrm>
            <a:off x="5447928" y="3933056"/>
            <a:ext cx="144016"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lipse 15"/>
          <p:cNvSpPr/>
          <p:nvPr/>
        </p:nvSpPr>
        <p:spPr>
          <a:xfrm rot="1810193">
            <a:off x="5272543" y="3248969"/>
            <a:ext cx="201467"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Ellipse 16"/>
          <p:cNvSpPr/>
          <p:nvPr/>
        </p:nvSpPr>
        <p:spPr>
          <a:xfrm rot="1295485">
            <a:off x="5421370" y="3003421"/>
            <a:ext cx="165986" cy="3347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albbogen 18"/>
          <p:cNvSpPr/>
          <p:nvPr/>
        </p:nvSpPr>
        <p:spPr>
          <a:xfrm rot="10800000">
            <a:off x="5087888" y="2564904"/>
            <a:ext cx="936104" cy="936104"/>
          </a:xfrm>
          <a:prstGeom prst="blockArc">
            <a:avLst>
              <a:gd name="adj1" fmla="val 150886"/>
              <a:gd name="adj2" fmla="val 3507048"/>
              <a:gd name="adj3" fmla="val 279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1" name="Gerade Verbindung 20"/>
          <p:cNvCxnSpPr/>
          <p:nvPr/>
        </p:nvCxnSpPr>
        <p:spPr>
          <a:xfrm>
            <a:off x="3287688" y="2204864"/>
            <a:ext cx="4248472" cy="3096344"/>
          </a:xfrm>
          <a:prstGeom prst="line">
            <a:avLst/>
          </a:prstGeom>
          <a:ln w="3778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V="1">
            <a:off x="2927648" y="1916832"/>
            <a:ext cx="4176464" cy="3528392"/>
          </a:xfrm>
          <a:prstGeom prst="line">
            <a:avLst/>
          </a:prstGeom>
          <a:ln w="3778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28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Halbbogen 3"/>
          <p:cNvSpPr/>
          <p:nvPr/>
        </p:nvSpPr>
        <p:spPr>
          <a:xfrm rot="10800000">
            <a:off x="4439816" y="2708920"/>
            <a:ext cx="1368152" cy="1152128"/>
          </a:xfrm>
          <a:prstGeom prst="blockArc">
            <a:avLst>
              <a:gd name="adj1" fmla="val 8943101"/>
              <a:gd name="adj2" fmla="val 1950005"/>
              <a:gd name="adj3" fmla="val 24498"/>
            </a:avLst>
          </a:prstGeom>
          <a:solidFill>
            <a:srgbClr val="FFFF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hteck 4"/>
          <p:cNvSpPr/>
          <p:nvPr/>
        </p:nvSpPr>
        <p:spPr>
          <a:xfrm>
            <a:off x="5015880" y="3717032"/>
            <a:ext cx="288032" cy="208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hteck 5"/>
          <p:cNvSpPr/>
          <p:nvPr/>
        </p:nvSpPr>
        <p:spPr>
          <a:xfrm>
            <a:off x="5015880" y="3645024"/>
            <a:ext cx="288032"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hteck 6"/>
          <p:cNvSpPr/>
          <p:nvPr/>
        </p:nvSpPr>
        <p:spPr>
          <a:xfrm rot="2585507">
            <a:off x="5231904" y="3645024"/>
            <a:ext cx="144016" cy="1440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hteck 9"/>
          <p:cNvSpPr/>
          <p:nvPr/>
        </p:nvSpPr>
        <p:spPr>
          <a:xfrm rot="2585507">
            <a:off x="4900019" y="3645726"/>
            <a:ext cx="219255" cy="1689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Halbbogen 7"/>
          <p:cNvSpPr/>
          <p:nvPr/>
        </p:nvSpPr>
        <p:spPr>
          <a:xfrm rot="10800000">
            <a:off x="4655840" y="2636912"/>
            <a:ext cx="936104" cy="936104"/>
          </a:xfrm>
          <a:prstGeom prst="blockArc">
            <a:avLst>
              <a:gd name="adj1" fmla="val 8943101"/>
              <a:gd name="adj2" fmla="val 1950005"/>
              <a:gd name="adj3" fmla="val 24498"/>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hteck 8"/>
          <p:cNvSpPr/>
          <p:nvPr/>
        </p:nvSpPr>
        <p:spPr>
          <a:xfrm>
            <a:off x="5375920" y="3933056"/>
            <a:ext cx="216024" cy="187220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albbogen 10"/>
          <p:cNvSpPr/>
          <p:nvPr/>
        </p:nvSpPr>
        <p:spPr>
          <a:xfrm rot="165478">
            <a:off x="5299164" y="2709457"/>
            <a:ext cx="866612" cy="1215788"/>
          </a:xfrm>
          <a:prstGeom prst="blockArc">
            <a:avLst>
              <a:gd name="adj1" fmla="val 9922660"/>
              <a:gd name="adj2" fmla="val 5953732"/>
              <a:gd name="adj3" fmla="val 25449"/>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albbogen 11"/>
          <p:cNvSpPr/>
          <p:nvPr/>
        </p:nvSpPr>
        <p:spPr>
          <a:xfrm rot="18002929">
            <a:off x="5331360" y="3672473"/>
            <a:ext cx="936104" cy="936104"/>
          </a:xfrm>
          <a:prstGeom prst="blockArc">
            <a:avLst>
              <a:gd name="adj1" fmla="val 12425091"/>
              <a:gd name="adj2" fmla="val 18880701"/>
              <a:gd name="adj3" fmla="val 22874"/>
            </a:avLst>
          </a:prstGeom>
          <a:solidFill>
            <a:srgbClr val="FF000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Ellipse 12"/>
          <p:cNvSpPr/>
          <p:nvPr/>
        </p:nvSpPr>
        <p:spPr>
          <a:xfrm>
            <a:off x="5663952" y="3717032"/>
            <a:ext cx="144016"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Ellipse 13"/>
          <p:cNvSpPr/>
          <p:nvPr/>
        </p:nvSpPr>
        <p:spPr>
          <a:xfrm>
            <a:off x="5375920" y="4221088"/>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Ellipse 14"/>
          <p:cNvSpPr/>
          <p:nvPr/>
        </p:nvSpPr>
        <p:spPr>
          <a:xfrm>
            <a:off x="5447928" y="3933056"/>
            <a:ext cx="144016"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Ellipse 15"/>
          <p:cNvSpPr/>
          <p:nvPr/>
        </p:nvSpPr>
        <p:spPr>
          <a:xfrm rot="1810193">
            <a:off x="5272543" y="3248969"/>
            <a:ext cx="201467"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Ellipse 16"/>
          <p:cNvSpPr/>
          <p:nvPr/>
        </p:nvSpPr>
        <p:spPr>
          <a:xfrm rot="1295485">
            <a:off x="5421370" y="3003421"/>
            <a:ext cx="165986" cy="3347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albbogen 18"/>
          <p:cNvSpPr/>
          <p:nvPr/>
        </p:nvSpPr>
        <p:spPr>
          <a:xfrm rot="10800000">
            <a:off x="5087888" y="2564904"/>
            <a:ext cx="936104" cy="936104"/>
          </a:xfrm>
          <a:prstGeom prst="blockArc">
            <a:avLst>
              <a:gd name="adj1" fmla="val 150886"/>
              <a:gd name="adj2" fmla="val 3507048"/>
              <a:gd name="adj3" fmla="val 279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Pfeil nach rechts 21"/>
          <p:cNvSpPr/>
          <p:nvPr/>
        </p:nvSpPr>
        <p:spPr>
          <a:xfrm>
            <a:off x="5159896" y="4293096"/>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Pfeil nach rechts 22"/>
          <p:cNvSpPr/>
          <p:nvPr/>
        </p:nvSpPr>
        <p:spPr>
          <a:xfrm>
            <a:off x="5159896" y="4797152"/>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Pfeil nach rechts 23"/>
          <p:cNvSpPr/>
          <p:nvPr/>
        </p:nvSpPr>
        <p:spPr>
          <a:xfrm>
            <a:off x="5159896" y="5301208"/>
            <a:ext cx="28803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19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63" presetClass="path" presetSubtype="0" accel="50000" decel="50000" fill="hold" grpId="1" nodeType="withEffect">
                                  <p:stCondLst>
                                    <p:cond delay="0"/>
                                  </p:stCondLst>
                                  <p:childTnLst>
                                    <p:animMotion origin="layout" path="M -0.02361 -7.40741E-7 L 0.02361 -7.40741E-7 " pathEditMode="relative" rAng="0" ptsTypes="AA">
                                      <p:cBhvr>
                                        <p:cTn id="8" dur="2000" fill="hold"/>
                                        <p:tgtEl>
                                          <p:spTgt spid="22"/>
                                        </p:tgtEl>
                                        <p:attrNameLst>
                                          <p:attrName>ppt_x</p:attrName>
                                          <p:attrName>ppt_y</p:attrName>
                                        </p:attrNameLst>
                                      </p:cBhvr>
                                      <p:rCtr x="24" y="0"/>
                                    </p:animMotion>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0.02447 -0.00115 L 0.02275 -0.00115 " pathEditMode="relative" rAng="0" ptsTypes="AA">
                                      <p:cBhvr>
                                        <p:cTn id="12" dur="2000" fill="hold"/>
                                        <p:tgtEl>
                                          <p:spTgt spid="23"/>
                                        </p:tgtEl>
                                        <p:attrNameLst>
                                          <p:attrName>ppt_x</p:attrName>
                                          <p:attrName>ppt_y</p:attrName>
                                        </p:attrNameLst>
                                      </p:cBhvr>
                                      <p:rCtr x="24" y="0"/>
                                    </p:animMotion>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02361 -7.40741E-7 L 0.02361 -7.40741E-7 " pathEditMode="relative" rAng="0" ptsTypes="AA">
                                      <p:cBhvr>
                                        <p:cTn id="16" dur="2000" fill="hold"/>
                                        <p:tgtEl>
                                          <p:spTgt spid="24"/>
                                        </p:tgtEl>
                                        <p:attrNameLst>
                                          <p:attrName>ppt_x</p:attrName>
                                          <p:attrName>ppt_y</p:attrName>
                                        </p:attrNameLst>
                                      </p:cBhvr>
                                      <p:rCtr x="2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FA3C17C-3598-479F-B132-4BE7097B710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A4D21979-38EC-4CF5-AB82-75DA13BA2CA3}"/>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12432577-07FA-4E4B-8A69-B593D62BFBBB}"/>
              </a:ext>
            </a:extLst>
          </p:cNvPr>
          <p:cNvPicPr>
            <a:picLocks noChangeAspect="1"/>
          </p:cNvPicPr>
          <p:nvPr/>
        </p:nvPicPr>
        <p:blipFill>
          <a:blip r:embed="rId2"/>
          <a:stretch>
            <a:fillRect/>
          </a:stretch>
        </p:blipFill>
        <p:spPr>
          <a:xfrm>
            <a:off x="3259627" y="25978"/>
            <a:ext cx="5384958" cy="6832021"/>
          </a:xfrm>
          <a:prstGeom prst="rect">
            <a:avLst/>
          </a:prstGeom>
        </p:spPr>
      </p:pic>
    </p:spTree>
    <p:extLst>
      <p:ext uri="{BB962C8B-B14F-4D97-AF65-F5344CB8AC3E}">
        <p14:creationId xmlns:p14="http://schemas.microsoft.com/office/powerpoint/2010/main" val="3035337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a:solidFill>
                  <a:schemeClr val="bg1"/>
                </a:solidFill>
              </a:rPr>
              <a:t>Gfr</a:t>
            </a:r>
            <a:r>
              <a:rPr lang="de-DE" dirty="0">
                <a:solidFill>
                  <a:schemeClr val="bg1"/>
                </a:solidFill>
              </a:rPr>
              <a:t> = 10 ml/min	</a:t>
            </a:r>
          </a:p>
        </p:txBody>
      </p:sp>
      <p:sp>
        <p:nvSpPr>
          <p:cNvPr id="3" name="Untertitel 2"/>
          <p:cNvSpPr>
            <a:spLocks noGrp="1"/>
          </p:cNvSpPr>
          <p:nvPr>
            <p:ph type="subTitle" idx="1"/>
          </p:nvPr>
        </p:nvSpPr>
        <p:spPr/>
        <p:txBody>
          <a:bodyPr/>
          <a:lstStyle/>
          <a:p>
            <a:r>
              <a:rPr lang="de-DE" dirty="0"/>
              <a:t>Primärharn =</a:t>
            </a:r>
          </a:p>
          <a:p>
            <a:r>
              <a:rPr lang="de-DE" dirty="0"/>
              <a:t>10 ml/min x 1440 min =</a:t>
            </a:r>
          </a:p>
          <a:p>
            <a:r>
              <a:rPr lang="de-DE" dirty="0"/>
              <a:t>14,4 l/d! </a:t>
            </a:r>
          </a:p>
        </p:txBody>
      </p:sp>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A. Thiele</a:t>
            </a:r>
          </a:p>
        </p:txBody>
      </p:sp>
    </p:spTree>
    <p:extLst>
      <p:ext uri="{BB962C8B-B14F-4D97-AF65-F5344CB8AC3E}">
        <p14:creationId xmlns:p14="http://schemas.microsoft.com/office/powerpoint/2010/main" val="136684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610842" y="344347"/>
            <a:ext cx="8534400" cy="1752600"/>
          </a:xfrm>
        </p:spPr>
        <p:txBody>
          <a:bodyPr/>
          <a:lstStyle/>
          <a:p>
            <a:endParaRPr lang="de-DE" dirty="0"/>
          </a:p>
        </p:txBody>
      </p:sp>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r>
              <a:rPr lang="de-DE" dirty="0">
                <a:solidFill>
                  <a:prstClr val="black"/>
                </a:solidFill>
                <a:latin typeface="Calibri"/>
              </a:rPr>
              <a:t>A. Thiele</a:t>
            </a:r>
          </a:p>
        </p:txBody>
      </p:sp>
      <p:pic>
        <p:nvPicPr>
          <p:cNvPr id="7" name="Inhaltsplatzhalter 4">
            <a:extLst>
              <a:ext uri="{FF2B5EF4-FFF2-40B4-BE49-F238E27FC236}">
                <a16:creationId xmlns:a16="http://schemas.microsoft.com/office/drawing/2014/main" xmlns="" id="{B4880F8F-C536-4A30-B9A4-2CEEAAD02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00" y="1680210"/>
            <a:ext cx="11572058" cy="4343400"/>
          </a:xfrm>
          <a:prstGeom prst="rect">
            <a:avLst/>
          </a:prstGeom>
        </p:spPr>
      </p:pic>
      <p:sp>
        <p:nvSpPr>
          <p:cNvPr id="8" name="Textfeld 7">
            <a:extLst>
              <a:ext uri="{FF2B5EF4-FFF2-40B4-BE49-F238E27FC236}">
                <a16:creationId xmlns:a16="http://schemas.microsoft.com/office/drawing/2014/main" xmlns="" id="{F5596086-BFC0-49BD-9AE5-2C746B78BB8A}"/>
              </a:ext>
            </a:extLst>
          </p:cNvPr>
          <p:cNvSpPr txBox="1"/>
          <p:nvPr/>
        </p:nvSpPr>
        <p:spPr>
          <a:xfrm>
            <a:off x="333795" y="-124283"/>
            <a:ext cx="10747169" cy="7786747"/>
          </a:xfrm>
          <a:prstGeom prst="rect">
            <a:avLst/>
          </a:prstGeom>
          <a:noFill/>
        </p:spPr>
        <p:txBody>
          <a:bodyPr wrap="square" rtlCol="0">
            <a:spAutoFit/>
          </a:bodyPr>
          <a:lstStyle/>
          <a:p>
            <a:pPr algn="ctr"/>
            <a:r>
              <a:rPr lang="de-DE" sz="50000" b="1" dirty="0">
                <a:solidFill>
                  <a:srgbClr val="FFFF00"/>
                </a:solidFill>
              </a:rPr>
              <a:t>5</a:t>
            </a:r>
          </a:p>
        </p:txBody>
      </p:sp>
      <p:sp>
        <p:nvSpPr>
          <p:cNvPr id="9" name="Textfeld 8">
            <a:extLst>
              <a:ext uri="{FF2B5EF4-FFF2-40B4-BE49-F238E27FC236}">
                <a16:creationId xmlns:a16="http://schemas.microsoft.com/office/drawing/2014/main" xmlns="" id="{DF9DDF3A-49E8-4BD8-A66F-146284F653B8}"/>
              </a:ext>
            </a:extLst>
          </p:cNvPr>
          <p:cNvSpPr txBox="1"/>
          <p:nvPr/>
        </p:nvSpPr>
        <p:spPr>
          <a:xfrm>
            <a:off x="227638" y="2167452"/>
            <a:ext cx="11796781" cy="3785652"/>
          </a:xfrm>
          <a:prstGeom prst="rect">
            <a:avLst/>
          </a:prstGeom>
          <a:noFill/>
        </p:spPr>
        <p:txBody>
          <a:bodyPr wrap="square" rtlCol="0">
            <a:spAutoFit/>
          </a:bodyPr>
          <a:lstStyle/>
          <a:p>
            <a:pPr algn="ctr"/>
            <a:r>
              <a:rPr lang="de-DE" sz="8000" b="1" i="1" dirty="0">
                <a:solidFill>
                  <a:srgbClr val="FFFF00"/>
                </a:solidFill>
              </a:rPr>
              <a:t> Hyponatriämie mit Schwedentabletten behandeln</a:t>
            </a:r>
          </a:p>
        </p:txBody>
      </p:sp>
    </p:spTree>
    <p:extLst>
      <p:ext uri="{BB962C8B-B14F-4D97-AF65-F5344CB8AC3E}">
        <p14:creationId xmlns:p14="http://schemas.microsoft.com/office/powerpoint/2010/main" val="248810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A. Thiele</a:t>
            </a:r>
          </a:p>
        </p:txBody>
      </p:sp>
      <p:pic>
        <p:nvPicPr>
          <p:cNvPr id="31748" name="Picture 4" descr="http://images.medpex.de/medias/csqJebCrWhV27DeVnFIVka-30.jpg"/>
          <p:cNvPicPr>
            <a:picLocks noChangeAspect="1" noChangeArrowheads="1"/>
          </p:cNvPicPr>
          <p:nvPr/>
        </p:nvPicPr>
        <p:blipFill>
          <a:blip r:embed="rId5" cstate="print"/>
          <a:srcRect/>
          <a:stretch>
            <a:fillRect/>
          </a:stretch>
        </p:blipFill>
        <p:spPr bwMode="auto">
          <a:xfrm>
            <a:off x="2999656" y="-171400"/>
            <a:ext cx="6344816" cy="6344816"/>
          </a:xfrm>
          <a:prstGeom prst="rect">
            <a:avLst/>
          </a:prstGeom>
          <a:noFill/>
        </p:spPr>
      </p:pic>
    </p:spTree>
    <p:extLst>
      <p:ext uri="{BB962C8B-B14F-4D97-AF65-F5344CB8AC3E}">
        <p14:creationId xmlns:p14="http://schemas.microsoft.com/office/powerpoint/2010/main" val="3752478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A. Thiele</a:t>
            </a:r>
          </a:p>
        </p:txBody>
      </p:sp>
      <p:pic>
        <p:nvPicPr>
          <p:cNvPr id="2052" name="Picture 4" descr="Massenstart: Tausende machen sich alljährlich auf die Skier, um die 90 km zu bewältigen."/>
          <p:cNvPicPr>
            <a:picLocks noChangeAspect="1" noChangeArrowheads="1"/>
          </p:cNvPicPr>
          <p:nvPr/>
        </p:nvPicPr>
        <p:blipFill>
          <a:blip r:embed="rId5" cstate="print"/>
          <a:srcRect/>
          <a:stretch>
            <a:fillRect/>
          </a:stretch>
        </p:blipFill>
        <p:spPr bwMode="auto">
          <a:xfrm>
            <a:off x="1524000" y="692697"/>
            <a:ext cx="9144000" cy="5150225"/>
          </a:xfrm>
          <a:prstGeom prst="rect">
            <a:avLst/>
          </a:prstGeom>
          <a:noFill/>
        </p:spPr>
      </p:pic>
    </p:spTree>
    <p:extLst>
      <p:ext uri="{BB962C8B-B14F-4D97-AF65-F5344CB8AC3E}">
        <p14:creationId xmlns:p14="http://schemas.microsoft.com/office/powerpoint/2010/main" val="3516054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A. Thiele</a:t>
            </a:r>
          </a:p>
        </p:txBody>
      </p:sp>
      <p:sp>
        <p:nvSpPr>
          <p:cNvPr id="8" name="Abgerundetes Rechteck 7"/>
          <p:cNvSpPr/>
          <p:nvPr/>
        </p:nvSpPr>
        <p:spPr>
          <a:xfrm>
            <a:off x="4655840" y="2564904"/>
            <a:ext cx="2376264"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bgerundetes Rechteck 9"/>
          <p:cNvSpPr/>
          <p:nvPr/>
        </p:nvSpPr>
        <p:spPr>
          <a:xfrm>
            <a:off x="5231904" y="3068960"/>
            <a:ext cx="1296144" cy="1224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feld 11"/>
          <p:cNvSpPr txBox="1"/>
          <p:nvPr/>
        </p:nvSpPr>
        <p:spPr>
          <a:xfrm>
            <a:off x="5591944" y="3573016"/>
            <a:ext cx="7200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Na</a:t>
            </a:r>
            <a:r>
              <a:rPr kumimoji="0" lang="de-DE" sz="1800" b="0" i="0" u="none" strike="noStrike" kern="1200" cap="none" spc="0" normalizeH="0" baseline="30000" noProof="0" dirty="0">
                <a:ln>
                  <a:noFill/>
                </a:ln>
                <a:solidFill>
                  <a:prstClr val="black"/>
                </a:solidFill>
                <a:effectLst/>
                <a:uLnTx/>
                <a:uFillTx/>
                <a:latin typeface="Calibri"/>
                <a:ea typeface="+mn-ea"/>
                <a:cs typeface="+mn-cs"/>
              </a:rPr>
              <a:t>2+</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decel="5000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A. Thiele</a:t>
            </a:r>
          </a:p>
        </p:txBody>
      </p:sp>
      <p:sp>
        <p:nvSpPr>
          <p:cNvPr id="8" name="Abgerundetes Rechteck 7"/>
          <p:cNvSpPr/>
          <p:nvPr/>
        </p:nvSpPr>
        <p:spPr>
          <a:xfrm>
            <a:off x="4655840" y="2564904"/>
            <a:ext cx="2376264" cy="21602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bgerundetes Rechteck 9"/>
          <p:cNvSpPr/>
          <p:nvPr/>
        </p:nvSpPr>
        <p:spPr>
          <a:xfrm>
            <a:off x="5231904" y="3068960"/>
            <a:ext cx="1296144" cy="1224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feld 11"/>
          <p:cNvSpPr txBox="1"/>
          <p:nvPr/>
        </p:nvSpPr>
        <p:spPr>
          <a:xfrm>
            <a:off x="5591944" y="3573016"/>
            <a:ext cx="7200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Na</a:t>
            </a:r>
            <a:r>
              <a:rPr kumimoji="0" lang="de-DE" sz="1800" b="0" i="0" u="none" strike="noStrike" kern="1200" cap="none" spc="0" normalizeH="0" baseline="30000" noProof="0" dirty="0">
                <a:ln>
                  <a:noFill/>
                </a:ln>
                <a:solidFill>
                  <a:prstClr val="black"/>
                </a:solidFill>
                <a:effectLst/>
                <a:uLnTx/>
                <a:uFillTx/>
                <a:latin typeface="Calibri"/>
                <a:ea typeface="+mn-ea"/>
                <a:cs typeface="+mn-cs"/>
              </a:rPr>
              <a:t>2+</a:t>
            </a: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331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a:xfrm>
            <a:off x="1524000" y="332656"/>
            <a:ext cx="9144000" cy="6192688"/>
          </a:xfrm>
        </p:spPr>
        <p:txBody>
          <a:bodyPr>
            <a:normAutofit/>
          </a:bodyPr>
          <a:lstStyle/>
          <a:p>
            <a:r>
              <a:rPr lang="de-DE" sz="5400" dirty="0" err="1">
                <a:solidFill>
                  <a:srgbClr val="00B0F0"/>
                </a:solidFill>
              </a:rPr>
              <a:t>Hyponatriämie</a:t>
            </a:r>
            <a:r>
              <a:rPr lang="de-DE" sz="5400" dirty="0">
                <a:solidFill>
                  <a:srgbClr val="FF0000"/>
                </a:solidFill>
              </a:rPr>
              <a:t> </a:t>
            </a:r>
          </a:p>
          <a:p>
            <a:r>
              <a:rPr lang="de-DE" sz="4000" dirty="0">
                <a:solidFill>
                  <a:schemeClr val="bg1"/>
                </a:solidFill>
              </a:rPr>
              <a:t>repräsentiert</a:t>
            </a:r>
          </a:p>
          <a:p>
            <a:r>
              <a:rPr lang="de-DE" sz="4000" dirty="0">
                <a:solidFill>
                  <a:schemeClr val="bg1"/>
                </a:solidFill>
              </a:rPr>
              <a:t>einen Zustand eines relativen </a:t>
            </a:r>
          </a:p>
          <a:p>
            <a:r>
              <a:rPr lang="de-DE" sz="5400" dirty="0">
                <a:solidFill>
                  <a:srgbClr val="00B0F0"/>
                </a:solidFill>
              </a:rPr>
              <a:t>Wasserexzesses</a:t>
            </a:r>
            <a:r>
              <a:rPr lang="de-DE" sz="5400" dirty="0">
                <a:solidFill>
                  <a:srgbClr val="FF0000"/>
                </a:solidFill>
              </a:rPr>
              <a:t> </a:t>
            </a:r>
          </a:p>
          <a:p>
            <a:r>
              <a:rPr lang="de-DE" sz="5400" dirty="0" err="1">
                <a:solidFill>
                  <a:srgbClr val="FFC000"/>
                </a:solidFill>
              </a:rPr>
              <a:t>Hypernatriämie</a:t>
            </a:r>
            <a:endParaRPr lang="de-DE" sz="5400" dirty="0">
              <a:solidFill>
                <a:srgbClr val="FFC000"/>
              </a:solidFill>
            </a:endParaRPr>
          </a:p>
          <a:p>
            <a:r>
              <a:rPr lang="de-DE" sz="5400" dirty="0">
                <a:solidFill>
                  <a:srgbClr val="FF0000"/>
                </a:solidFill>
              </a:rPr>
              <a:t> </a:t>
            </a:r>
            <a:r>
              <a:rPr lang="de-DE" sz="4000" dirty="0">
                <a:solidFill>
                  <a:schemeClr val="bg1"/>
                </a:solidFill>
              </a:rPr>
              <a:t>einen Zustand eines relativen</a:t>
            </a:r>
            <a:r>
              <a:rPr lang="de-DE" sz="5400" dirty="0">
                <a:solidFill>
                  <a:schemeClr val="bg1"/>
                </a:solidFill>
              </a:rPr>
              <a:t> </a:t>
            </a:r>
            <a:r>
              <a:rPr lang="de-DE" sz="5400" dirty="0">
                <a:solidFill>
                  <a:srgbClr val="FFC000"/>
                </a:solidFill>
              </a:rPr>
              <a:t>Wassermangels</a:t>
            </a:r>
          </a:p>
          <a:p>
            <a:endParaRPr lang="de-DE" sz="5400" dirty="0">
              <a:solidFill>
                <a:srgbClr val="FF0000"/>
              </a:solidFill>
            </a:endParaRPr>
          </a:p>
        </p:txBody>
      </p:sp>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a:ea typeface="+mn-ea"/>
                <a:cs typeface="+mn-cs"/>
              </a:rPr>
              <a:t>A. Thiele</a:t>
            </a:r>
          </a:p>
        </p:txBody>
      </p:sp>
    </p:spTree>
    <p:extLst>
      <p:ext uri="{BB962C8B-B14F-4D97-AF65-F5344CB8AC3E}">
        <p14:creationId xmlns:p14="http://schemas.microsoft.com/office/powerpoint/2010/main" val="2477777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1775521" y="6237313"/>
            <a:ext cx="2963863" cy="511175"/>
          </a:xfrm>
          <a:prstGeom prst="rect">
            <a:avLst/>
          </a:prstGeom>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8040217" y="6115050"/>
            <a:ext cx="2105025" cy="742950"/>
          </a:xfrm>
          <a:prstGeom prst="rect">
            <a:avLst/>
          </a:prstGeom>
          <a:ln>
            <a:noFill/>
          </a:ln>
          <a:effectLst>
            <a:softEdge rad="112500"/>
          </a:effectLst>
        </p:spPr>
      </p:pic>
      <p:sp>
        <p:nvSpPr>
          <p:cNvPr id="6" name="Textfeld 5"/>
          <p:cNvSpPr txBox="1"/>
          <p:nvPr/>
        </p:nvSpPr>
        <p:spPr>
          <a:xfrm>
            <a:off x="5807968" y="6381328"/>
            <a:ext cx="1224136" cy="369332"/>
          </a:xfrm>
          <a:prstGeom prst="rect">
            <a:avLst/>
          </a:prstGeom>
          <a:noFill/>
        </p:spPr>
        <p:txBody>
          <a:bodyPr wrap="square" rtlCol="0">
            <a:spAutoFit/>
          </a:bodyPr>
          <a:lstStyle/>
          <a:p>
            <a:r>
              <a:rPr lang="de-DE" dirty="0">
                <a:solidFill>
                  <a:prstClr val="black"/>
                </a:solidFill>
                <a:latin typeface="Calibri"/>
              </a:rPr>
              <a:t>A. Thiele</a:t>
            </a:r>
          </a:p>
        </p:txBody>
      </p:sp>
      <p:pic>
        <p:nvPicPr>
          <p:cNvPr id="2" name="Grafik 1">
            <a:extLst>
              <a:ext uri="{FF2B5EF4-FFF2-40B4-BE49-F238E27FC236}">
                <a16:creationId xmlns:a16="http://schemas.microsoft.com/office/drawing/2014/main" xmlns="" id="{C09C8079-726E-42A3-926A-4C406601F733}"/>
              </a:ext>
            </a:extLst>
          </p:cNvPr>
          <p:cNvPicPr>
            <a:picLocks noChangeAspect="1"/>
          </p:cNvPicPr>
          <p:nvPr/>
        </p:nvPicPr>
        <p:blipFill>
          <a:blip r:embed="rId5"/>
          <a:stretch>
            <a:fillRect/>
          </a:stretch>
        </p:blipFill>
        <p:spPr>
          <a:xfrm>
            <a:off x="4285658" y="0"/>
            <a:ext cx="3620683" cy="6858000"/>
          </a:xfrm>
          <a:prstGeom prst="rect">
            <a:avLst/>
          </a:prstGeom>
        </p:spPr>
      </p:pic>
      <p:sp>
        <p:nvSpPr>
          <p:cNvPr id="3" name="Untertitel 2"/>
          <p:cNvSpPr>
            <a:spLocks noGrp="1"/>
          </p:cNvSpPr>
          <p:nvPr>
            <p:ph type="subTitle" idx="1"/>
          </p:nvPr>
        </p:nvSpPr>
        <p:spPr>
          <a:xfrm>
            <a:off x="1610842" y="344347"/>
            <a:ext cx="8534400" cy="1752600"/>
          </a:xfrm>
        </p:spPr>
        <p:txBody>
          <a:bodyPr>
            <a:normAutofit/>
          </a:bodyPr>
          <a:lstStyle/>
          <a:p>
            <a:r>
              <a:rPr lang="de-DE" sz="4800" b="1" i="1" dirty="0">
                <a:solidFill>
                  <a:srgbClr val="FF0000"/>
                </a:solidFill>
              </a:rPr>
              <a:t>Danke für die Aufmerksamkeit!</a:t>
            </a:r>
          </a:p>
        </p:txBody>
      </p:sp>
    </p:spTree>
    <p:extLst>
      <p:ext uri="{BB962C8B-B14F-4D97-AF65-F5344CB8AC3E}">
        <p14:creationId xmlns:p14="http://schemas.microsoft.com/office/powerpoint/2010/main" val="365006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3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3500"/>
                                        <p:tgtEl>
                                          <p:spTgt spid="3">
                                            <p:txEl>
                                              <p:pRg st="0" end="0"/>
                                            </p:txEl>
                                          </p:spTgt>
                                        </p:tgtEl>
                                        <p:attrNameLst>
                                          <p:attrName>ppt_y</p:attrName>
                                        </p:attrNameLst>
                                      </p:cBhvr>
                                      <p:tavLst>
                                        <p:tav tm="0">
                                          <p:val>
                                            <p:strVal val="ppt_y"/>
                                          </p:val>
                                        </p:tav>
                                        <p:tav tm="100000">
                                          <p:val>
                                            <p:strVal val="0-ppt_h/2"/>
                                          </p:val>
                                        </p:tav>
                                      </p:tavLst>
                                    </p:anim>
                                    <p:set>
                                      <p:cBhvr>
                                        <p:cTn id="14" dur="1" fill="hold">
                                          <p:stCondLst>
                                            <p:cond delay="3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E6E32A3-18B7-4405-8F4F-E55EB29A262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61357A02-DC53-422A-A667-0BEAC6AC46A0}"/>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417433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7FB4023-F46F-48BD-A4F5-F4A7FB611D0D}"/>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xmlns="" id="{E499F28E-CBE5-493A-8199-3A78A941F1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61" y="1246909"/>
            <a:ext cx="11795402" cy="5336453"/>
          </a:xfrm>
        </p:spPr>
      </p:pic>
    </p:spTree>
    <p:extLst>
      <p:ext uri="{BB962C8B-B14F-4D97-AF65-F5344CB8AC3E}">
        <p14:creationId xmlns:p14="http://schemas.microsoft.com/office/powerpoint/2010/main" val="253169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F98FC32-A634-4F94-AD10-A423BDC93B3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7CE3BFA7-FA48-4BB7-ABD9-B73E16EEDFF1}"/>
              </a:ext>
            </a:extLst>
          </p:cNvPr>
          <p:cNvSpPr>
            <a:spLocks noGrp="1"/>
          </p:cNvSpPr>
          <p:nvPr>
            <p:ph idx="1"/>
          </p:nvPr>
        </p:nvSpPr>
        <p:spPr/>
        <p:txBody>
          <a:bodyPr/>
          <a:lstStyle/>
          <a:p>
            <a:endParaRPr lang="de-DE" dirty="0"/>
          </a:p>
        </p:txBody>
      </p:sp>
      <p:pic>
        <p:nvPicPr>
          <p:cNvPr id="4" name="Grafik 3">
            <a:extLst>
              <a:ext uri="{FF2B5EF4-FFF2-40B4-BE49-F238E27FC236}">
                <a16:creationId xmlns:a16="http://schemas.microsoft.com/office/drawing/2014/main" xmlns="" id="{9366AF7B-96AA-4569-9904-05D1AC4CF251}"/>
              </a:ext>
            </a:extLst>
          </p:cNvPr>
          <p:cNvPicPr>
            <a:picLocks noChangeAspect="1"/>
          </p:cNvPicPr>
          <p:nvPr/>
        </p:nvPicPr>
        <p:blipFill>
          <a:blip r:embed="rId2"/>
          <a:stretch>
            <a:fillRect/>
          </a:stretch>
        </p:blipFill>
        <p:spPr>
          <a:xfrm>
            <a:off x="442" y="1552353"/>
            <a:ext cx="12191115" cy="3753294"/>
          </a:xfrm>
          <a:prstGeom prst="rect">
            <a:avLst/>
          </a:prstGeom>
        </p:spPr>
      </p:pic>
      <p:sp>
        <p:nvSpPr>
          <p:cNvPr id="5" name="Rechteck 4">
            <a:extLst>
              <a:ext uri="{FF2B5EF4-FFF2-40B4-BE49-F238E27FC236}">
                <a16:creationId xmlns:a16="http://schemas.microsoft.com/office/drawing/2014/main" xmlns="" id="{243F49F9-8723-4C97-81C4-1A073EAA6C3C}"/>
              </a:ext>
            </a:extLst>
          </p:cNvPr>
          <p:cNvSpPr/>
          <p:nvPr/>
        </p:nvSpPr>
        <p:spPr>
          <a:xfrm>
            <a:off x="9686260" y="2328530"/>
            <a:ext cx="2243470" cy="287079"/>
          </a:xfrm>
          <a:prstGeom prst="rect">
            <a:avLst/>
          </a:prstGeom>
          <a:solidFill>
            <a:schemeClr val="accent2">
              <a:lumMod val="60000"/>
              <a:lumOff val="4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xmlns="" id="{8F4C6E6B-D422-4DE1-B0A7-F2BBDA5A74E8}"/>
              </a:ext>
            </a:extLst>
          </p:cNvPr>
          <p:cNvPicPr>
            <a:picLocks noChangeAspect="1"/>
          </p:cNvPicPr>
          <p:nvPr/>
        </p:nvPicPr>
        <p:blipFill>
          <a:blip r:embed="rId3"/>
          <a:stretch>
            <a:fillRect/>
          </a:stretch>
        </p:blipFill>
        <p:spPr>
          <a:xfrm>
            <a:off x="2205989" y="2649899"/>
            <a:ext cx="1388461" cy="286537"/>
          </a:xfrm>
          <a:prstGeom prst="rect">
            <a:avLst/>
          </a:prstGeom>
        </p:spPr>
      </p:pic>
    </p:spTree>
    <p:extLst>
      <p:ext uri="{BB962C8B-B14F-4D97-AF65-F5344CB8AC3E}">
        <p14:creationId xmlns:p14="http://schemas.microsoft.com/office/powerpoint/2010/main" val="13766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500" fill="hold"/>
                                        <p:tgtEl>
                                          <p:spTgt spid="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endCondLst>
                                    <p:cond evt="onNext" delay="0">
                                      <p:tgtEl>
                                        <p:sldTgt/>
                                      </p:tgtEl>
                                    </p:cond>
                                  </p:endCondLst>
                                  <p:childTnLst>
                                    <p:anim calcmode="discrete" valueType="str">
                                      <p:cBhvr>
                                        <p:cTn id="8" dur="5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2423215-2E23-49D4-A7B5-4CFE283709B5}"/>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xmlns="" id="{E5A2179C-B3E2-4E96-8D02-7A0240E8C0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8" y="1600200"/>
            <a:ext cx="4525963" cy="4525963"/>
          </a:xfrm>
        </p:spPr>
      </p:pic>
    </p:spTree>
    <p:extLst>
      <p:ext uri="{BB962C8B-B14F-4D97-AF65-F5344CB8AC3E}">
        <p14:creationId xmlns:p14="http://schemas.microsoft.com/office/powerpoint/2010/main" val="3886951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E24F50A-C4B9-45F3-BABE-12E11AFB739E}"/>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xmlns="" id="{B5DD4153-4CD1-4471-8184-702AA306A39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0" y="1830546"/>
            <a:ext cx="6096000" cy="4065270"/>
          </a:xfrm>
        </p:spPr>
      </p:pic>
    </p:spTree>
    <p:extLst>
      <p:ext uri="{BB962C8B-B14F-4D97-AF65-F5344CB8AC3E}">
        <p14:creationId xmlns:p14="http://schemas.microsoft.com/office/powerpoint/2010/main" val="3239438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F8BC5BD-0A33-4C74-B728-75B5E7C5F58A}"/>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xmlns="" id="{CF98878F-2C9B-4C68-A671-6F2C33ED35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977231"/>
            <a:ext cx="6705600" cy="3771900"/>
          </a:xfrm>
        </p:spPr>
      </p:pic>
    </p:spTree>
    <p:extLst>
      <p:ext uri="{BB962C8B-B14F-4D97-AF65-F5344CB8AC3E}">
        <p14:creationId xmlns:p14="http://schemas.microsoft.com/office/powerpoint/2010/main" val="1020741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F726301-9152-48C5-B5FC-639342FF8086}"/>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xmlns="" id="{FF97D4B8-5F90-473A-A9D3-8E1E01544B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3175" y="2529681"/>
            <a:ext cx="7105650" cy="2667000"/>
          </a:xfrm>
        </p:spPr>
      </p:pic>
    </p:spTree>
    <p:extLst>
      <p:ext uri="{BB962C8B-B14F-4D97-AF65-F5344CB8AC3E}">
        <p14:creationId xmlns:p14="http://schemas.microsoft.com/office/powerpoint/2010/main" val="155737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18CBA23-7260-4866-AB94-4D9500E65A5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023AB05D-B7C3-4FFC-B83F-104A6996AF6B}"/>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379E6C62-88CF-4F84-AA2F-9DB2F020CBB7}"/>
              </a:ext>
            </a:extLst>
          </p:cNvPr>
          <p:cNvPicPr>
            <a:picLocks noChangeAspect="1"/>
          </p:cNvPicPr>
          <p:nvPr/>
        </p:nvPicPr>
        <p:blipFill>
          <a:blip r:embed="rId2"/>
          <a:stretch>
            <a:fillRect/>
          </a:stretch>
        </p:blipFill>
        <p:spPr>
          <a:xfrm>
            <a:off x="17649" y="1690687"/>
            <a:ext cx="12156313" cy="3476735"/>
          </a:xfrm>
          <a:prstGeom prst="rect">
            <a:avLst/>
          </a:prstGeom>
        </p:spPr>
      </p:pic>
      <p:pic>
        <p:nvPicPr>
          <p:cNvPr id="5" name="Grafik 4">
            <a:extLst>
              <a:ext uri="{FF2B5EF4-FFF2-40B4-BE49-F238E27FC236}">
                <a16:creationId xmlns:a16="http://schemas.microsoft.com/office/drawing/2014/main" xmlns="" id="{6CD9E83C-347A-4F89-816C-D743DF78A867}"/>
              </a:ext>
            </a:extLst>
          </p:cNvPr>
          <p:cNvPicPr>
            <a:picLocks noChangeAspect="1"/>
          </p:cNvPicPr>
          <p:nvPr/>
        </p:nvPicPr>
        <p:blipFill>
          <a:blip r:embed="rId3"/>
          <a:stretch>
            <a:fillRect/>
          </a:stretch>
        </p:blipFill>
        <p:spPr>
          <a:xfrm>
            <a:off x="8026049" y="3051811"/>
            <a:ext cx="1826611" cy="342900"/>
          </a:xfrm>
          <a:prstGeom prst="rect">
            <a:avLst/>
          </a:prstGeom>
        </p:spPr>
      </p:pic>
    </p:spTree>
    <p:extLst>
      <p:ext uri="{BB962C8B-B14F-4D97-AF65-F5344CB8AC3E}">
        <p14:creationId xmlns:p14="http://schemas.microsoft.com/office/powerpoint/2010/main" val="273214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3C92738-3AA5-479F-B262-9841707CC25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E19FEF9A-1637-4A3A-AB4E-23799C5A3A85}"/>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C4323722-257F-44FB-9F62-D0EE369BAB4A}"/>
              </a:ext>
            </a:extLst>
          </p:cNvPr>
          <p:cNvPicPr>
            <a:picLocks noChangeAspect="1"/>
          </p:cNvPicPr>
          <p:nvPr/>
        </p:nvPicPr>
        <p:blipFill>
          <a:blip r:embed="rId2"/>
          <a:stretch>
            <a:fillRect/>
          </a:stretch>
        </p:blipFill>
        <p:spPr>
          <a:xfrm>
            <a:off x="-26886" y="1825625"/>
            <a:ext cx="12217423" cy="3214208"/>
          </a:xfrm>
          <a:prstGeom prst="rect">
            <a:avLst/>
          </a:prstGeom>
        </p:spPr>
      </p:pic>
      <p:pic>
        <p:nvPicPr>
          <p:cNvPr id="5" name="Grafik 4">
            <a:extLst>
              <a:ext uri="{FF2B5EF4-FFF2-40B4-BE49-F238E27FC236}">
                <a16:creationId xmlns:a16="http://schemas.microsoft.com/office/drawing/2014/main" xmlns="" id="{5785023E-F508-4ACA-83A4-0DF9C64DC9BE}"/>
              </a:ext>
            </a:extLst>
          </p:cNvPr>
          <p:cNvPicPr>
            <a:picLocks noChangeAspect="1"/>
          </p:cNvPicPr>
          <p:nvPr/>
        </p:nvPicPr>
        <p:blipFill>
          <a:blip r:embed="rId3"/>
          <a:stretch>
            <a:fillRect/>
          </a:stretch>
        </p:blipFill>
        <p:spPr>
          <a:xfrm>
            <a:off x="2217420" y="2871993"/>
            <a:ext cx="1257300" cy="341406"/>
          </a:xfrm>
          <a:prstGeom prst="rect">
            <a:avLst/>
          </a:prstGeom>
        </p:spPr>
      </p:pic>
      <p:pic>
        <p:nvPicPr>
          <p:cNvPr id="6" name="Grafik 5">
            <a:extLst>
              <a:ext uri="{FF2B5EF4-FFF2-40B4-BE49-F238E27FC236}">
                <a16:creationId xmlns:a16="http://schemas.microsoft.com/office/drawing/2014/main" xmlns="" id="{B7B6F491-2CBA-4DED-9A07-AAAAEE09BA87}"/>
              </a:ext>
            </a:extLst>
          </p:cNvPr>
          <p:cNvPicPr>
            <a:picLocks noChangeAspect="1"/>
          </p:cNvPicPr>
          <p:nvPr/>
        </p:nvPicPr>
        <p:blipFill>
          <a:blip r:embed="rId3"/>
          <a:stretch>
            <a:fillRect/>
          </a:stretch>
        </p:blipFill>
        <p:spPr>
          <a:xfrm>
            <a:off x="11353799" y="2530587"/>
            <a:ext cx="693421" cy="341406"/>
          </a:xfrm>
          <a:prstGeom prst="rect">
            <a:avLst/>
          </a:prstGeom>
        </p:spPr>
      </p:pic>
    </p:spTree>
    <p:extLst>
      <p:ext uri="{BB962C8B-B14F-4D97-AF65-F5344CB8AC3E}">
        <p14:creationId xmlns:p14="http://schemas.microsoft.com/office/powerpoint/2010/main" val="296063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500" fill="hold"/>
                                        <p:tgtEl>
                                          <p:spTgt spid="6"/>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endCondLst>
                                    <p:cond evt="onNext" delay="0">
                                      <p:tgtEl>
                                        <p:sldTgt/>
                                      </p:tgtEl>
                                    </p:cond>
                                  </p:endCondLst>
                                  <p:childTnLst>
                                    <p:anim calcmode="discrete" valueType="str">
                                      <p:cBhvr>
                                        <p:cTn id="8"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9F905F3-C02A-4FC3-992C-5597A3699F1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EC16441F-2DD3-4259-A6C5-161E27D65AAF}"/>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53D503CA-C037-4933-97B8-64F3D30C5077}"/>
              </a:ext>
            </a:extLst>
          </p:cNvPr>
          <p:cNvPicPr>
            <a:picLocks noChangeAspect="1"/>
          </p:cNvPicPr>
          <p:nvPr/>
        </p:nvPicPr>
        <p:blipFill>
          <a:blip r:embed="rId2"/>
          <a:stretch>
            <a:fillRect/>
          </a:stretch>
        </p:blipFill>
        <p:spPr>
          <a:xfrm>
            <a:off x="2743200" y="40758"/>
            <a:ext cx="6741042" cy="6741042"/>
          </a:xfrm>
          <a:prstGeom prst="rect">
            <a:avLst/>
          </a:prstGeom>
        </p:spPr>
      </p:pic>
    </p:spTree>
    <p:extLst>
      <p:ext uri="{BB962C8B-B14F-4D97-AF65-F5344CB8AC3E}">
        <p14:creationId xmlns:p14="http://schemas.microsoft.com/office/powerpoint/2010/main" val="1875508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E7DAE86-9EAE-4BED-8313-54743FB96FE8}"/>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xmlns="" id="{04950AF7-C073-4506-8F67-1926B4A45A50}"/>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xmlns="" id="{186B0FF9-55BA-4520-B2C9-23FE8AA55468}"/>
              </a:ext>
            </a:extLst>
          </p:cNvPr>
          <p:cNvPicPr>
            <a:picLocks noChangeAspect="1"/>
          </p:cNvPicPr>
          <p:nvPr/>
        </p:nvPicPr>
        <p:blipFill>
          <a:blip r:embed="rId2"/>
          <a:stretch>
            <a:fillRect/>
          </a:stretch>
        </p:blipFill>
        <p:spPr>
          <a:xfrm>
            <a:off x="-113433" y="62640"/>
            <a:ext cx="12305434" cy="6795359"/>
          </a:xfrm>
          <a:prstGeom prst="rect">
            <a:avLst/>
          </a:prstGeom>
        </p:spPr>
      </p:pic>
      <p:pic>
        <p:nvPicPr>
          <p:cNvPr id="5" name="Grafik 4">
            <a:extLst>
              <a:ext uri="{FF2B5EF4-FFF2-40B4-BE49-F238E27FC236}">
                <a16:creationId xmlns:a16="http://schemas.microsoft.com/office/drawing/2014/main" xmlns="" id="{11D04015-3029-4C0A-83F6-372265149F10}"/>
              </a:ext>
            </a:extLst>
          </p:cNvPr>
          <p:cNvPicPr>
            <a:picLocks noChangeAspect="1"/>
          </p:cNvPicPr>
          <p:nvPr/>
        </p:nvPicPr>
        <p:blipFill>
          <a:blip r:embed="rId3"/>
          <a:stretch>
            <a:fillRect/>
          </a:stretch>
        </p:blipFill>
        <p:spPr>
          <a:xfrm>
            <a:off x="9079937" y="681037"/>
            <a:ext cx="1515673" cy="341406"/>
          </a:xfrm>
          <a:prstGeom prst="rect">
            <a:avLst/>
          </a:prstGeom>
        </p:spPr>
      </p:pic>
      <p:pic>
        <p:nvPicPr>
          <p:cNvPr id="6" name="Grafik 5">
            <a:extLst>
              <a:ext uri="{FF2B5EF4-FFF2-40B4-BE49-F238E27FC236}">
                <a16:creationId xmlns:a16="http://schemas.microsoft.com/office/drawing/2014/main" xmlns="" id="{06BFFDA2-2A9F-4B3F-BDC9-0E14165CF06C}"/>
              </a:ext>
            </a:extLst>
          </p:cNvPr>
          <p:cNvPicPr>
            <a:picLocks noChangeAspect="1"/>
          </p:cNvPicPr>
          <p:nvPr/>
        </p:nvPicPr>
        <p:blipFill>
          <a:blip r:embed="rId3"/>
          <a:stretch>
            <a:fillRect/>
          </a:stretch>
        </p:blipFill>
        <p:spPr>
          <a:xfrm>
            <a:off x="7582607" y="4389867"/>
            <a:ext cx="4418893" cy="341406"/>
          </a:xfrm>
          <a:prstGeom prst="rect">
            <a:avLst/>
          </a:prstGeom>
        </p:spPr>
      </p:pic>
    </p:spTree>
    <p:extLst>
      <p:ext uri="{BB962C8B-B14F-4D97-AF65-F5344CB8AC3E}">
        <p14:creationId xmlns:p14="http://schemas.microsoft.com/office/powerpoint/2010/main" val="99952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5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35" presetClass="emph" presetSubtype="0" repeatCount="indefinite" fill="hold" nodeType="withEffect">
                                  <p:stCondLst>
                                    <p:cond delay="0"/>
                                  </p:stCondLst>
                                  <p:endCondLst>
                                    <p:cond evt="onNext" delay="0">
                                      <p:tgtEl>
                                        <p:sldTgt/>
                                      </p:tgtEl>
                                    </p:cond>
                                  </p:endCondLst>
                                  <p:childTnLst>
                                    <p:anim calcmode="discrete" valueType="str">
                                      <p:cBhvr>
                                        <p:cTn id="12" dur="5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Words>
  <Application>Microsoft Office PowerPoint</Application>
  <PresentationFormat>Breitbild</PresentationFormat>
  <Paragraphs>138</Paragraphs>
  <Slides>53</Slides>
  <Notes>18</Notes>
  <HiddenSlides>2</HiddenSlides>
  <MMClips>0</MMClips>
  <ScaleCrop>false</ScaleCrop>
  <HeadingPairs>
    <vt:vector size="6" baseType="variant">
      <vt:variant>
        <vt:lpstr>Verwendete Schriftarten</vt:lpstr>
      </vt:variant>
      <vt:variant>
        <vt:i4>3</vt:i4>
      </vt:variant>
      <vt:variant>
        <vt:lpstr>Design</vt:lpstr>
      </vt:variant>
      <vt:variant>
        <vt:i4>7</vt:i4>
      </vt:variant>
      <vt:variant>
        <vt:lpstr>Folientitel</vt:lpstr>
      </vt:variant>
      <vt:variant>
        <vt:i4>53</vt:i4>
      </vt:variant>
    </vt:vector>
  </HeadingPairs>
  <TitlesOfParts>
    <vt:vector size="63" baseType="lpstr">
      <vt:lpstr>Arial</vt:lpstr>
      <vt:lpstr>Calibri</vt:lpstr>
      <vt:lpstr>Calibri Light</vt:lpstr>
      <vt:lpstr>Office</vt:lpstr>
      <vt:lpstr>Larissa-Design</vt:lpstr>
      <vt:lpstr>1_Office</vt:lpstr>
      <vt:lpstr>2_Office</vt:lpstr>
      <vt:lpstr>1_Larissa-Design</vt:lpstr>
      <vt:lpstr>2_Larissa-Design</vt:lpstr>
      <vt:lpstr>3_Larissa-Design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dosing.de</vt:lpstr>
      <vt:lpstr>PowerPoint-Präsentation</vt:lpstr>
      <vt:lpstr>PowerPoint-Präsentation</vt:lpstr>
      <vt:lpstr>PowerPoint-Präsentation</vt:lpstr>
      <vt:lpstr>PowerPoint-Präsentation</vt:lpstr>
      <vt:lpstr>CT mit KM</vt:lpstr>
      <vt:lpstr>CT mit KM</vt:lpstr>
      <vt:lpstr>CT mit KM</vt:lpstr>
      <vt:lpstr>PowerPoint-Präsentation</vt:lpstr>
      <vt:lpstr>CT mit KM</vt:lpstr>
      <vt:lpstr>CT mit KM</vt:lpstr>
      <vt:lpstr>PowerPoint-Präsentation</vt:lpstr>
      <vt:lpstr>Fazit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Gfr = 10 ml/min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Thiele</dc:creator>
  <cp:lastModifiedBy>VKR Laptop3</cp:lastModifiedBy>
  <cp:revision>18</cp:revision>
  <dcterms:created xsi:type="dcterms:W3CDTF">2018-01-21T17:08:20Z</dcterms:created>
  <dcterms:modified xsi:type="dcterms:W3CDTF">2018-04-21T06:20:10Z</dcterms:modified>
</cp:coreProperties>
</file>