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403" r:id="rId3"/>
    <p:sldId id="381" r:id="rId4"/>
    <p:sldId id="274" r:id="rId5"/>
    <p:sldId id="276" r:id="rId6"/>
    <p:sldId id="349" r:id="rId7"/>
    <p:sldId id="304" r:id="rId8"/>
    <p:sldId id="266" r:id="rId9"/>
    <p:sldId id="333" r:id="rId10"/>
    <p:sldId id="337" r:id="rId11"/>
    <p:sldId id="336" r:id="rId12"/>
    <p:sldId id="335" r:id="rId13"/>
    <p:sldId id="307" r:id="rId14"/>
    <p:sldId id="308" r:id="rId15"/>
    <p:sldId id="310" r:id="rId16"/>
    <p:sldId id="312" r:id="rId17"/>
    <p:sldId id="314" r:id="rId18"/>
    <p:sldId id="341" r:id="rId19"/>
    <p:sldId id="315" r:id="rId20"/>
    <p:sldId id="317" r:id="rId21"/>
    <p:sldId id="318" r:id="rId22"/>
    <p:sldId id="320" r:id="rId23"/>
    <p:sldId id="321" r:id="rId24"/>
    <p:sldId id="292" r:id="rId25"/>
    <p:sldId id="342" r:id="rId26"/>
    <p:sldId id="267" r:id="rId27"/>
    <p:sldId id="291" r:id="rId28"/>
    <p:sldId id="398" r:id="rId29"/>
    <p:sldId id="347" r:id="rId30"/>
    <p:sldId id="348" r:id="rId31"/>
    <p:sldId id="350" r:id="rId32"/>
    <p:sldId id="383" r:id="rId33"/>
    <p:sldId id="397" r:id="rId34"/>
    <p:sldId id="384" r:id="rId35"/>
    <p:sldId id="385" r:id="rId36"/>
    <p:sldId id="387" r:id="rId37"/>
    <p:sldId id="386" r:id="rId38"/>
    <p:sldId id="294" r:id="rId39"/>
    <p:sldId id="404" r:id="rId40"/>
    <p:sldId id="375" r:id="rId41"/>
    <p:sldId id="377" r:id="rId42"/>
    <p:sldId id="353" r:id="rId43"/>
    <p:sldId id="401" r:id="rId44"/>
    <p:sldId id="391" r:id="rId45"/>
    <p:sldId id="399" r:id="rId46"/>
    <p:sldId id="411" r:id="rId47"/>
    <p:sldId id="406" r:id="rId48"/>
    <p:sldId id="412" r:id="rId49"/>
    <p:sldId id="414" r:id="rId50"/>
    <p:sldId id="415" r:id="rId51"/>
    <p:sldId id="409" r:id="rId52"/>
    <p:sldId id="424" r:id="rId53"/>
    <p:sldId id="421" r:id="rId54"/>
    <p:sldId id="431" r:id="rId55"/>
    <p:sldId id="432" r:id="rId56"/>
    <p:sldId id="430" r:id="rId57"/>
    <p:sldId id="427" r:id="rId58"/>
    <p:sldId id="428" r:id="rId59"/>
    <p:sldId id="429" r:id="rId60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FF"/>
    <a:srgbClr val="0099CC"/>
    <a:srgbClr val="00FF00"/>
    <a:srgbClr val="CC0000"/>
    <a:srgbClr val="C0C0C0"/>
    <a:srgbClr val="996633"/>
    <a:srgbClr val="CC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69" autoAdjust="0"/>
    <p:restoredTop sz="95356" autoAdjust="0"/>
  </p:normalViewPr>
  <p:slideViewPr>
    <p:cSldViewPr>
      <p:cViewPr varScale="1">
        <p:scale>
          <a:sx n="88" d="100"/>
          <a:sy n="88" d="100"/>
        </p:scale>
        <p:origin x="112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3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76E9B927-BA66-4618-A4D2-64B69698663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1597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8897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620713"/>
            <a:ext cx="2057400" cy="5505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620713"/>
            <a:ext cx="6019800" cy="5505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75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969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71550" y="6245225"/>
            <a:ext cx="7129463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691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23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5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6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26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557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6334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40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865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20713"/>
            <a:ext cx="82296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34" charset="0"/>
                <a:cs typeface="Calibri" pitchFamily="34" charset="0"/>
              </a:defRPr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71550" y="6245225"/>
            <a:ext cx="71294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+mj-ea"/>
          <a:cs typeface="Calibri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external-redirect.do?target_url=https://www.kidney.org/sites/default/files/02-10-0410_EBB_Potassium.pdf&amp;token=mwx/WFqfIsxpjED21OsijTBhmJijVzxlJmWyG4rxk2ahK5CWTH7aHFYafDEEsUStIxMT7d%2BAJn8txBLgFaEkFbT5SNFzD52p6NjxQXwW9wk%3D&amp;TOPIC_ID=4427" TargetMode="External"/><Relationship Id="rId2" Type="http://schemas.openxmlformats.org/officeDocument/2006/relationships/hyperlink" Target="http://kidney.niddk.nih.gov/kudiseases/pubs/eatrigh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ptodate.com/external-redirect.do?target_url=https://www.kidney.org/atoz/content/potassium&amp;token=mwx/WFqfIsxpjED21OsijaLLfZknF3Po4rSwXt87rxPyILDg/L6Wgn0w%2BXTVVogEIshkgGwiHc3K7FnG9cVjDg%3D%3D&amp;TOPIC_ID=4427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052736"/>
            <a:ext cx="8856984" cy="17302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sz="3200" dirty="0" smtClean="0"/>
              <a:t>Elektrolytstörungen:</a:t>
            </a:r>
            <a:br>
              <a:rPr lang="de-DE" sz="3200" dirty="0" smtClean="0"/>
            </a:br>
            <a:r>
              <a:rPr lang="de-DE" sz="3200" dirty="0" err="1" smtClean="0"/>
              <a:t>Hyponatriämie</a:t>
            </a:r>
            <a:r>
              <a:rPr lang="de-DE" sz="3200" dirty="0" smtClean="0"/>
              <a:t> und </a:t>
            </a:r>
            <a:r>
              <a:rPr lang="de-DE" sz="3200" dirty="0" err="1" smtClean="0"/>
              <a:t>Hyperkaliämie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3568" y="3068960"/>
            <a:ext cx="7776864" cy="15113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b="1" dirty="0" smtClean="0">
                <a:latin typeface="Calibri" pitchFamily="34" charset="0"/>
              </a:rPr>
              <a:t>Prof. Dr. med. Carsten </a:t>
            </a:r>
            <a:r>
              <a:rPr lang="de-DE" b="1" dirty="0">
                <a:latin typeface="Calibri" pitchFamily="34" charset="0"/>
              </a:rPr>
              <a:t>A. </a:t>
            </a:r>
            <a:r>
              <a:rPr lang="de-DE" b="1" dirty="0" smtClean="0">
                <a:latin typeface="Calibri" pitchFamily="34" charset="0"/>
              </a:rPr>
              <a:t>Böger</a:t>
            </a:r>
            <a:endParaRPr lang="de-DE" sz="1800" b="1" dirty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2000" dirty="0" smtClean="0">
                <a:latin typeface="Calibri" pitchFamily="34" charset="0"/>
              </a:rPr>
              <a:t>Abteilung für Nephrologie und Rheumatologie</a:t>
            </a:r>
          </a:p>
          <a:p>
            <a:pPr>
              <a:lnSpc>
                <a:spcPct val="80000"/>
              </a:lnSpc>
            </a:pPr>
            <a:r>
              <a:rPr lang="de-DE" sz="2000" dirty="0" smtClean="0"/>
              <a:t>Klinikum Traunstein</a:t>
            </a:r>
          </a:p>
          <a:p>
            <a:pPr>
              <a:lnSpc>
                <a:spcPct val="80000"/>
              </a:lnSpc>
            </a:pPr>
            <a:endParaRPr lang="de-DE" sz="2000" dirty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2000" dirty="0" err="1" smtClean="0"/>
              <a:t>KfH</a:t>
            </a:r>
            <a:r>
              <a:rPr lang="de-DE" sz="2000" dirty="0" smtClean="0"/>
              <a:t> Nierenzentrum Traunstein</a:t>
            </a:r>
            <a:endParaRPr lang="de-DE" sz="1200" dirty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de-DE" sz="2000" b="1" dirty="0">
              <a:latin typeface="Calibri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50825" y="549275"/>
            <a:ext cx="8640763" cy="154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de-DE" sz="2800" b="1" dirty="0">
                <a:solidFill>
                  <a:srgbClr val="990000"/>
                </a:solidFill>
                <a:latin typeface="Calibri" pitchFamily="34" charset="0"/>
              </a:rPr>
              <a:t/>
            </a:r>
            <a:br>
              <a:rPr lang="de-DE" sz="2800" b="1" dirty="0">
                <a:solidFill>
                  <a:srgbClr val="990000"/>
                </a:solidFill>
                <a:latin typeface="Calibri" pitchFamily="34" charset="0"/>
              </a:rPr>
            </a:br>
            <a:endParaRPr lang="de-DE" dirty="0">
              <a:latin typeface="Calibri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300805"/>
            <a:ext cx="2105025" cy="723900"/>
          </a:xfrm>
          <a:prstGeom prst="rect">
            <a:avLst/>
          </a:prstGeom>
        </p:spPr>
      </p:pic>
      <p:pic>
        <p:nvPicPr>
          <p:cNvPr id="10" name="Picture 2" descr="Logo Kf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5105542"/>
            <a:ext cx="5991225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16632"/>
            <a:ext cx="4824536" cy="6654433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195736" y="2636912"/>
            <a:ext cx="1584176" cy="576064"/>
          </a:xfrm>
          <a:prstGeom prst="ellipse">
            <a:avLst/>
          </a:prstGeom>
          <a:noFill/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539552" y="3820036"/>
            <a:ext cx="1584176" cy="576064"/>
          </a:xfrm>
          <a:prstGeom prst="ellipse">
            <a:avLst/>
          </a:prstGeom>
          <a:noFill/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788024" y="303039"/>
            <a:ext cx="432048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0099CC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Glucose 397mg/dl </a:t>
            </a:r>
          </a:p>
          <a:p>
            <a:r>
              <a:rPr lang="de-DE" dirty="0" smtClean="0"/>
              <a:t>Korrigiertes Na = 106 mmol/l</a:t>
            </a:r>
            <a:br>
              <a:rPr lang="de-DE" dirty="0" smtClean="0"/>
            </a:br>
            <a:r>
              <a:rPr lang="de-DE" dirty="0" smtClean="0"/>
              <a:t>d.h. andere Ursachen müssen vorliegen</a:t>
            </a:r>
            <a:endParaRPr lang="de-DE" dirty="0"/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4211960" y="764704"/>
            <a:ext cx="43204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53203" y="2602632"/>
            <a:ext cx="446449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99CC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Urin-</a:t>
            </a:r>
            <a:r>
              <a:rPr lang="de-DE" dirty="0" err="1" smtClean="0"/>
              <a:t>Osm</a:t>
            </a:r>
            <a:r>
              <a:rPr lang="de-DE" dirty="0" smtClean="0"/>
              <a:t> 280 </a:t>
            </a:r>
            <a:r>
              <a:rPr lang="de-DE" dirty="0" err="1" smtClean="0"/>
              <a:t>mosm</a:t>
            </a:r>
            <a:r>
              <a:rPr lang="de-DE" dirty="0" smtClean="0"/>
              <a:t>/kg:</a:t>
            </a:r>
          </a:p>
          <a:p>
            <a:r>
              <a:rPr lang="de-DE" dirty="0" smtClean="0"/>
              <a:t>ADH-Sekretion erhöht / nicht supprimiert</a:t>
            </a:r>
            <a:endParaRPr lang="de-DE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4139952" y="2924944"/>
            <a:ext cx="43204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4644008" y="3646403"/>
            <a:ext cx="4464496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0099CC"/>
            </a:solidFill>
          </a:ln>
        </p:spPr>
        <p:txBody>
          <a:bodyPr wrap="square" rtlCol="0">
            <a:spAutoFit/>
          </a:bodyPr>
          <a:lstStyle/>
          <a:p>
            <a:r>
              <a:rPr lang="de-DE" smtClean="0"/>
              <a:t>Urin-Na 9 mmol/l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Na-Retentionsmechanismen aktiviert, Natrium erscheint kaum mehr im Urin </a:t>
            </a:r>
            <a:endParaRPr lang="de-DE" dirty="0"/>
          </a:p>
        </p:txBody>
      </p:sp>
      <p:cxnSp>
        <p:nvCxnSpPr>
          <p:cNvPr id="13" name="Gerade Verbindung mit Pfeil 12"/>
          <p:cNvCxnSpPr/>
          <p:nvPr/>
        </p:nvCxnSpPr>
        <p:spPr>
          <a:xfrm flipH="1" flipV="1">
            <a:off x="2195736" y="4077072"/>
            <a:ext cx="2376264" cy="172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1979712" y="602128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</a:rPr>
              <a:t>FE</a:t>
            </a:r>
            <a:r>
              <a:rPr lang="de-DE" baseline="-25000" dirty="0" smtClean="0">
                <a:latin typeface="Calibri" panose="020F0502020204030204" pitchFamily="34" charset="0"/>
              </a:rPr>
              <a:t>UA</a:t>
            </a:r>
            <a:r>
              <a:rPr lang="de-DE" dirty="0" smtClean="0">
                <a:latin typeface="Calibri" panose="020F0502020204030204" pitchFamily="34" charset="0"/>
              </a:rPr>
              <a:t>&gt;12%: SIAD</a:t>
            </a:r>
          </a:p>
          <a:p>
            <a:r>
              <a:rPr lang="de-DE" dirty="0">
                <a:latin typeface="Calibri" panose="020F0502020204030204" pitchFamily="34" charset="0"/>
              </a:rPr>
              <a:t>FE</a:t>
            </a:r>
            <a:r>
              <a:rPr lang="de-DE" baseline="-25000" dirty="0">
                <a:latin typeface="Calibri" panose="020F0502020204030204" pitchFamily="34" charset="0"/>
              </a:rPr>
              <a:t>UA</a:t>
            </a:r>
            <a:r>
              <a:rPr lang="de-DE" dirty="0" smtClean="0">
                <a:latin typeface="Calibri" panose="020F0502020204030204" pitchFamily="34" charset="0"/>
              </a:rPr>
              <a:t>&lt;12%: ECF</a:t>
            </a:r>
            <a:r>
              <a:rPr lang="de-DE" dirty="0" smtClean="0">
                <a:latin typeface="Calibri" panose="020F0502020204030204" pitchFamily="34" charset="0"/>
                <a:sym typeface="Symbol" panose="05050102010706020507" pitchFamily="18" charset="2"/>
              </a:rPr>
              <a:t>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691680" y="55657"/>
            <a:ext cx="244827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Na 100 mmol/l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5220072" y="6043095"/>
            <a:ext cx="387037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99CC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/>
              <a:t>FE</a:t>
            </a:r>
            <a:r>
              <a:rPr lang="de-DE" baseline="-25000" dirty="0" err="1" smtClean="0"/>
              <a:t>Harnsäure</a:t>
            </a:r>
            <a:r>
              <a:rPr lang="de-DE" dirty="0"/>
              <a:t>: 3.2</a:t>
            </a:r>
            <a:r>
              <a:rPr lang="de-DE" dirty="0" smtClean="0"/>
              <a:t>%: ECF</a:t>
            </a:r>
            <a:r>
              <a:rPr lang="de-DE" dirty="0">
                <a:latin typeface="Calibri" panose="020F0502020204030204" pitchFamily="34" charset="0"/>
                <a:sym typeface="Symbol" panose="05050102010706020507" pitchFamily="18" charset="2"/>
              </a:rPr>
              <a:t> 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295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116632"/>
            <a:ext cx="8229600" cy="796925"/>
          </a:xfrm>
        </p:spPr>
        <p:txBody>
          <a:bodyPr/>
          <a:lstStyle/>
          <a:p>
            <a:r>
              <a:rPr lang="de-DE" dirty="0" smtClean="0"/>
              <a:t>Röntgen-Thorax bei Aufnahme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64" y="764704"/>
            <a:ext cx="6641852" cy="5904656"/>
          </a:xfrm>
        </p:spPr>
      </p:pic>
    </p:spTree>
    <p:extLst>
      <p:ext uri="{BB962C8B-B14F-4D97-AF65-F5344CB8AC3E}">
        <p14:creationId xmlns:p14="http://schemas.microsoft.com/office/powerpoint/2010/main" val="211720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011862"/>
            <a:ext cx="8784976" cy="4525963"/>
          </a:xfrm>
        </p:spPr>
        <p:txBody>
          <a:bodyPr/>
          <a:lstStyle/>
          <a:p>
            <a:r>
              <a:rPr lang="de-DE" b="1" dirty="0" smtClean="0"/>
              <a:t>DIAGNOSE: </a:t>
            </a:r>
            <a:r>
              <a:rPr lang="de-DE" dirty="0" err="1" smtClean="0"/>
              <a:t>Hypoosmolale</a:t>
            </a:r>
            <a:r>
              <a:rPr lang="de-DE" dirty="0" smtClean="0"/>
              <a:t> </a:t>
            </a:r>
            <a:r>
              <a:rPr lang="de-DE" dirty="0" err="1" smtClean="0"/>
              <a:t>Hyponatriämie</a:t>
            </a:r>
            <a:r>
              <a:rPr lang="de-DE" dirty="0" smtClean="0"/>
              <a:t> bei hydropischer Dekompensation bei </a:t>
            </a:r>
            <a:r>
              <a:rPr lang="de-DE" dirty="0" err="1" smtClean="0"/>
              <a:t>Aortenklappenstenose</a:t>
            </a:r>
            <a:r>
              <a:rPr lang="de-DE" dirty="0" smtClean="0"/>
              <a:t>, Leberzirrhose und </a:t>
            </a:r>
            <a:r>
              <a:rPr lang="de-DE" dirty="0" err="1" smtClean="0"/>
              <a:t>Xipamid</a:t>
            </a:r>
            <a:endParaRPr lang="de-DE" dirty="0" smtClean="0"/>
          </a:p>
          <a:p>
            <a:pPr lvl="1"/>
            <a:r>
              <a:rPr lang="de-DE" i="1" dirty="0" smtClean="0"/>
              <a:t>Rolle des </a:t>
            </a:r>
            <a:r>
              <a:rPr lang="de-DE" i="1" dirty="0" err="1" smtClean="0"/>
              <a:t>Thiaziddiuretikums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Urin-Na suggeriert keinen relevanten Effekt durch verordnetes HCT</a:t>
            </a:r>
          </a:p>
          <a:p>
            <a:pPr lvl="1"/>
            <a:r>
              <a:rPr lang="de-DE" i="1" dirty="0" smtClean="0"/>
              <a:t>Rolle der Hyperglykämie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Reduktion des Natriums nur um 6 mmol/l, also nicht das führende Problem </a:t>
            </a:r>
          </a:p>
          <a:p>
            <a:r>
              <a:rPr lang="de-DE" b="1" dirty="0" smtClean="0"/>
              <a:t>MECHANISMUS</a:t>
            </a:r>
            <a:r>
              <a:rPr lang="de-DE" dirty="0" smtClean="0"/>
              <a:t>: </a:t>
            </a:r>
            <a:r>
              <a:rPr lang="de-DE" dirty="0"/>
              <a:t>Reduzierte Gewebsperfusion und somit reduzierter Druck an </a:t>
            </a:r>
            <a:r>
              <a:rPr lang="de-DE" dirty="0" err="1"/>
              <a:t>Barorezeptoren</a:t>
            </a:r>
            <a:r>
              <a:rPr lang="de-DE" dirty="0"/>
              <a:t> am </a:t>
            </a:r>
            <a:r>
              <a:rPr lang="de-DE" dirty="0" err="1"/>
              <a:t>Karotissinus</a:t>
            </a:r>
            <a:r>
              <a:rPr lang="de-DE" dirty="0"/>
              <a:t> ist starker Stimulus für RAAS, Sympathikus und ADH-Sekretion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de-DE" dirty="0" smtClean="0"/>
              <a:t>Natrium- </a:t>
            </a:r>
            <a:r>
              <a:rPr lang="de-DE" dirty="0"/>
              <a:t>und </a:t>
            </a:r>
            <a:r>
              <a:rPr lang="de-DE" dirty="0" smtClean="0"/>
              <a:t>Wasserretention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de-DE" dirty="0" smtClean="0"/>
              <a:t>Lungenödem</a:t>
            </a:r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419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2. Fallbeispiel: 76-jähriger Mann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de-DE" sz="2600" dirty="0" err="1" smtClean="0">
                <a:ea typeface="ＭＳ Ｐゴシック" pitchFamily="34" charset="-128"/>
              </a:rPr>
              <a:t>Bronchitische</a:t>
            </a:r>
            <a:r>
              <a:rPr lang="en-US" altLang="de-DE" sz="2600" dirty="0" smtClean="0">
                <a:ea typeface="ＭＳ Ｐゴシック" pitchFamily="34" charset="-128"/>
              </a:rPr>
              <a:t> </a:t>
            </a:r>
            <a:r>
              <a:rPr lang="en-US" altLang="de-DE" sz="2600" dirty="0" err="1" smtClean="0">
                <a:ea typeface="ＭＳ Ｐゴシック" pitchFamily="34" charset="-128"/>
              </a:rPr>
              <a:t>Beschwerden</a:t>
            </a:r>
            <a:r>
              <a:rPr lang="en-US" altLang="de-DE" sz="2600" dirty="0" smtClean="0">
                <a:ea typeface="ＭＳ Ｐゴシック" pitchFamily="34" charset="-128"/>
              </a:rPr>
              <a:t> </a:t>
            </a:r>
            <a:r>
              <a:rPr lang="en-US" altLang="de-DE" sz="2600" dirty="0" err="1" smtClean="0">
                <a:ea typeface="ＭＳ Ｐゴシック" pitchFamily="34" charset="-128"/>
              </a:rPr>
              <a:t>mit</a:t>
            </a:r>
            <a:r>
              <a:rPr lang="en-US" altLang="de-DE" sz="2600" dirty="0" smtClean="0">
                <a:ea typeface="ＭＳ Ｐゴシック" pitchFamily="34" charset="-128"/>
              </a:rPr>
              <a:t> </a:t>
            </a:r>
            <a:r>
              <a:rPr lang="en-US" altLang="de-DE" sz="2600" dirty="0" err="1" smtClean="0">
                <a:ea typeface="ＭＳ Ｐゴシック" pitchFamily="34" charset="-128"/>
              </a:rPr>
              <a:t>Husten</a:t>
            </a:r>
            <a:r>
              <a:rPr lang="en-US" altLang="de-DE" sz="2600" dirty="0" smtClean="0">
                <a:ea typeface="ＭＳ Ｐゴシック" pitchFamily="34" charset="-128"/>
              </a:rPr>
              <a:t> und </a:t>
            </a:r>
            <a:r>
              <a:rPr lang="en-US" altLang="de-DE" sz="2600" dirty="0" err="1" smtClean="0">
                <a:ea typeface="ＭＳ Ｐゴシック" pitchFamily="34" charset="-128"/>
              </a:rPr>
              <a:t>Auswurf</a:t>
            </a:r>
            <a:r>
              <a:rPr lang="en-US" altLang="de-DE" sz="2600" dirty="0" smtClean="0">
                <a:ea typeface="ＭＳ Ｐゴシック" pitchFamily="34" charset="-128"/>
              </a:rPr>
              <a:t> </a:t>
            </a:r>
            <a:r>
              <a:rPr lang="en-US" altLang="de-DE" sz="2600" dirty="0" err="1" smtClean="0">
                <a:ea typeface="ＭＳ Ｐゴシック" pitchFamily="34" charset="-128"/>
              </a:rPr>
              <a:t>seit</a:t>
            </a:r>
            <a:r>
              <a:rPr lang="en-US" altLang="de-DE" sz="2600" dirty="0" smtClean="0">
                <a:ea typeface="ＭＳ Ｐゴシック" pitchFamily="34" charset="-128"/>
              </a:rPr>
              <a:t> circa 4 </a:t>
            </a:r>
            <a:r>
              <a:rPr lang="en-US" altLang="de-DE" sz="2600" dirty="0" err="1" smtClean="0">
                <a:ea typeface="ＭＳ Ｐゴシック" pitchFamily="34" charset="-128"/>
              </a:rPr>
              <a:t>Wochen</a:t>
            </a:r>
            <a:endParaRPr lang="en-US" altLang="de-DE" sz="2600" dirty="0" smtClean="0">
              <a:ea typeface="ＭＳ Ｐゴシック" pitchFamily="34" charset="-128"/>
            </a:endParaRPr>
          </a:p>
          <a:p>
            <a:pPr>
              <a:spcBef>
                <a:spcPct val="0"/>
              </a:spcBef>
              <a:defRPr/>
            </a:pPr>
            <a:endParaRPr lang="en-US" altLang="de-DE" sz="2600" dirty="0" smtClean="0">
              <a:ea typeface="ＭＳ Ｐゴシック" pitchFamily="34" charset="-128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de-DE" sz="2600" dirty="0" err="1" smtClean="0">
                <a:ea typeface="ＭＳ Ｐゴシック" pitchFamily="34" charset="-128"/>
              </a:rPr>
              <a:t>Akute</a:t>
            </a:r>
            <a:r>
              <a:rPr lang="en-US" altLang="de-DE" sz="2600" dirty="0" smtClean="0">
                <a:ea typeface="ＭＳ Ｐゴシック" pitchFamily="34" charset="-128"/>
              </a:rPr>
              <a:t> </a:t>
            </a:r>
            <a:r>
              <a:rPr lang="en-US" altLang="de-DE" sz="2600" dirty="0" err="1" smtClean="0">
                <a:ea typeface="ＭＳ Ｐゴシック" pitchFamily="34" charset="-128"/>
              </a:rPr>
              <a:t>Verschlechterung</a:t>
            </a:r>
            <a:r>
              <a:rPr lang="en-US" altLang="de-DE" sz="2600" dirty="0" smtClean="0">
                <a:ea typeface="ＭＳ Ｐゴシック" pitchFamily="34" charset="-128"/>
              </a:rPr>
              <a:t> des </a:t>
            </a:r>
            <a:r>
              <a:rPr lang="en-US" altLang="de-DE" sz="2600" dirty="0" err="1" smtClean="0">
                <a:ea typeface="ＭＳ Ｐゴシック" pitchFamily="34" charset="-128"/>
              </a:rPr>
              <a:t>Allgemeinzustandes</a:t>
            </a:r>
            <a:r>
              <a:rPr lang="en-US" altLang="de-DE" sz="2600" dirty="0" smtClean="0">
                <a:ea typeface="ＭＳ Ｐゴシック" pitchFamily="34" charset="-128"/>
              </a:rPr>
              <a:t> </a:t>
            </a:r>
            <a:r>
              <a:rPr lang="en-US" altLang="de-DE" sz="2600" dirty="0" err="1" smtClean="0">
                <a:ea typeface="ＭＳ Ｐゴシック" pitchFamily="34" charset="-128"/>
              </a:rPr>
              <a:t>mit</a:t>
            </a:r>
            <a:r>
              <a:rPr lang="en-US" altLang="de-DE" sz="2600" dirty="0" smtClean="0">
                <a:ea typeface="ＭＳ Ｐゴシック" pitchFamily="34" charset="-128"/>
              </a:rPr>
              <a:t> </a:t>
            </a:r>
            <a:r>
              <a:rPr lang="en-US" altLang="de-DE" sz="2600" dirty="0" err="1" smtClean="0">
                <a:ea typeface="ＭＳ Ｐゴシック" pitchFamily="34" charset="-128"/>
              </a:rPr>
              <a:t>Müdigkeit</a:t>
            </a:r>
            <a:r>
              <a:rPr lang="en-US" altLang="de-DE" sz="2600" dirty="0" smtClean="0">
                <a:ea typeface="ＭＳ Ｐゴシック" pitchFamily="34" charset="-128"/>
              </a:rPr>
              <a:t> und </a:t>
            </a:r>
            <a:r>
              <a:rPr lang="en-US" altLang="de-DE" sz="2600" dirty="0" err="1" smtClean="0">
                <a:ea typeface="ＭＳ Ｐゴシック" pitchFamily="34" charset="-128"/>
              </a:rPr>
              <a:t>Verlangsamung</a:t>
            </a:r>
            <a:endParaRPr lang="en-US" altLang="de-DE" sz="2600" dirty="0" smtClean="0">
              <a:ea typeface="ＭＳ Ｐゴシック" pitchFamily="34" charset="-128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de-DE" sz="3500" dirty="0" smtClean="0">
              <a:ea typeface="ＭＳ Ｐゴシック" pitchFamily="34" charset="-128"/>
            </a:endParaRPr>
          </a:p>
          <a:p>
            <a:pPr>
              <a:defRPr/>
            </a:pPr>
            <a:endParaRPr lang="en-US" altLang="de-DE" dirty="0" smtClean="0">
              <a:ea typeface="ＭＳ Ｐゴシック" pitchFamily="34" charset="-128"/>
            </a:endParaRPr>
          </a:p>
          <a:p>
            <a:pPr>
              <a:defRPr/>
            </a:pPr>
            <a:endParaRPr lang="en-US" altLang="de-DE" dirty="0" smtClean="0">
              <a:ea typeface="ＭＳ Ｐゴシック" pitchFamily="34" charset="-128"/>
            </a:endParaRPr>
          </a:p>
          <a:p>
            <a:pPr>
              <a:defRPr/>
            </a:pPr>
            <a:endParaRPr lang="en-US" altLang="de-DE" dirty="0" smtClean="0">
              <a:ea typeface="ＭＳ Ｐゴシック" pitchFamily="34" charset="-128"/>
            </a:endParaRPr>
          </a:p>
          <a:p>
            <a:pPr>
              <a:defRPr/>
            </a:pPr>
            <a:endParaRPr lang="en-US" altLang="de-DE" dirty="0" smtClean="0">
              <a:ea typeface="ＭＳ Ｐゴシック" pitchFamily="34" charset="-128"/>
            </a:endParaRPr>
          </a:p>
          <a:p>
            <a:pPr>
              <a:defRPr/>
            </a:pPr>
            <a:endParaRPr lang="en-US" altLang="de-DE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005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de-DE" dirty="0" err="1" smtClean="0">
                <a:ea typeface="ＭＳ Ｐゴシック" pitchFamily="34" charset="-128"/>
              </a:rPr>
              <a:t>Stationäre</a:t>
            </a:r>
            <a:r>
              <a:rPr lang="en-US" altLang="de-DE" dirty="0" smtClean="0">
                <a:ea typeface="ＭＳ Ｐゴシック" pitchFamily="34" charset="-128"/>
              </a:rPr>
              <a:t> </a:t>
            </a:r>
            <a:r>
              <a:rPr lang="en-US" altLang="de-DE" dirty="0" err="1" smtClean="0">
                <a:ea typeface="ＭＳ Ｐゴシック" pitchFamily="34" charset="-128"/>
              </a:rPr>
              <a:t>Aufnahme</a:t>
            </a:r>
            <a:r>
              <a:rPr lang="en-US" altLang="de-DE" dirty="0" smtClean="0">
                <a:ea typeface="ＭＳ Ｐゴシック" pitchFamily="34" charset="-128"/>
              </a:rPr>
              <a:t> KH in </a:t>
            </a:r>
            <a:r>
              <a:rPr lang="en-US" altLang="de-DE" dirty="0" err="1" smtClean="0">
                <a:ea typeface="ＭＳ Ｐゴシック" pitchFamily="34" charset="-128"/>
              </a:rPr>
              <a:t>Westbayern</a:t>
            </a:r>
            <a:endParaRPr lang="en-US" altLang="de-DE" dirty="0" smtClean="0">
              <a:ea typeface="ＭＳ Ｐゴシック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altLang="de-DE" sz="2600" dirty="0">
                <a:ea typeface="ＭＳ Ｐゴシック" pitchFamily="34" charset="-128"/>
              </a:rPr>
              <a:t>Pat </a:t>
            </a:r>
            <a:r>
              <a:rPr lang="en-US" altLang="de-DE" sz="2600" dirty="0" err="1" smtClean="0">
                <a:ea typeface="ＭＳ Ｐゴシック" pitchFamily="34" charset="-128"/>
              </a:rPr>
              <a:t>voll</a:t>
            </a:r>
            <a:r>
              <a:rPr lang="en-US" altLang="de-DE" sz="2600" dirty="0" smtClean="0">
                <a:ea typeface="ＭＳ Ｐゴシック" pitchFamily="34" charset="-128"/>
              </a:rPr>
              <a:t> </a:t>
            </a:r>
            <a:r>
              <a:rPr lang="en-US" altLang="de-DE" sz="2600" dirty="0" err="1" smtClean="0">
                <a:ea typeface="ＭＳ Ｐゴシック" pitchFamily="34" charset="-128"/>
              </a:rPr>
              <a:t>orientiert</a:t>
            </a:r>
            <a:r>
              <a:rPr lang="en-US" altLang="de-DE" sz="2600" dirty="0">
                <a:ea typeface="ＭＳ Ｐゴシック" pitchFamily="34" charset="-128"/>
              </a:rPr>
              <a:t>, </a:t>
            </a:r>
            <a:r>
              <a:rPr lang="en-US" altLang="de-DE" sz="2600" dirty="0" err="1" smtClean="0">
                <a:ea typeface="ＭＳ Ｐゴシック" pitchFamily="34" charset="-128"/>
              </a:rPr>
              <a:t>aber</a:t>
            </a:r>
            <a:r>
              <a:rPr lang="en-US" altLang="de-DE" sz="2600" dirty="0" smtClean="0">
                <a:ea typeface="ＭＳ Ｐゴシック" pitchFamily="34" charset="-128"/>
              </a:rPr>
              <a:t> </a:t>
            </a:r>
            <a:r>
              <a:rPr lang="en-US" altLang="de-DE" sz="2600" dirty="0" err="1" smtClean="0">
                <a:ea typeface="ＭＳ Ｐゴシック" pitchFamily="34" charset="-128"/>
              </a:rPr>
              <a:t>erheblich</a:t>
            </a:r>
            <a:r>
              <a:rPr lang="en-US" altLang="de-DE" sz="2600" dirty="0" smtClean="0">
                <a:ea typeface="ＭＳ Ｐゴシック" pitchFamily="34" charset="-128"/>
              </a:rPr>
              <a:t> </a:t>
            </a:r>
            <a:r>
              <a:rPr lang="en-US" altLang="de-DE" sz="2600" dirty="0" err="1" smtClean="0">
                <a:ea typeface="ＭＳ Ｐゴシック" pitchFamily="34" charset="-128"/>
              </a:rPr>
              <a:t>verlangsamt</a:t>
            </a:r>
            <a:endParaRPr lang="en-US" altLang="de-DE" sz="2600" dirty="0" smtClean="0">
              <a:ea typeface="ＭＳ Ｐゴシック" pitchFamily="34" charset="-128"/>
            </a:endParaRPr>
          </a:p>
          <a:p>
            <a:pPr>
              <a:defRPr/>
            </a:pPr>
            <a:endParaRPr lang="en-US" altLang="de-DE" sz="2600" dirty="0">
              <a:ea typeface="ＭＳ Ｐゴシック" pitchFamily="34" charset="-128"/>
            </a:endParaRPr>
          </a:p>
          <a:p>
            <a:pPr>
              <a:defRPr/>
            </a:pPr>
            <a:r>
              <a:rPr lang="en-US" altLang="de-DE" sz="2600" dirty="0" smtClean="0">
                <a:ea typeface="ＭＳ Ｐゴシック" pitchFamily="34" charset="-128"/>
              </a:rPr>
              <a:t>RR 100/80 mmHg</a:t>
            </a:r>
          </a:p>
          <a:p>
            <a:pPr>
              <a:defRPr/>
            </a:pPr>
            <a:endParaRPr lang="en-US" altLang="de-DE" sz="2600" dirty="0" smtClean="0">
              <a:ea typeface="ＭＳ Ｐゴシック" pitchFamily="34" charset="-128"/>
            </a:endParaRPr>
          </a:p>
          <a:p>
            <a:pPr>
              <a:defRPr/>
            </a:pPr>
            <a:r>
              <a:rPr lang="en-US" altLang="de-DE" sz="2600" dirty="0" err="1" smtClean="0">
                <a:ea typeface="ＭＳ Ｐゴシック" pitchFamily="34" charset="-128"/>
              </a:rPr>
              <a:t>Cor</a:t>
            </a:r>
            <a:r>
              <a:rPr lang="en-US" altLang="de-DE" sz="2600" dirty="0" smtClean="0">
                <a:ea typeface="ＭＳ Ｐゴシック" pitchFamily="34" charset="-128"/>
              </a:rPr>
              <a:t>/ </a:t>
            </a:r>
            <a:r>
              <a:rPr lang="en-US" altLang="de-DE" sz="2600" dirty="0" err="1" smtClean="0">
                <a:ea typeface="ＭＳ Ｐゴシック" pitchFamily="34" charset="-128"/>
              </a:rPr>
              <a:t>Pulmo</a:t>
            </a:r>
            <a:r>
              <a:rPr lang="en-US" altLang="de-DE" sz="2600" dirty="0" smtClean="0">
                <a:ea typeface="ＭＳ Ｐゴシック" pitchFamily="34" charset="-128"/>
              </a:rPr>
              <a:t>/ Abdomen: </a:t>
            </a:r>
            <a:r>
              <a:rPr lang="en-US" altLang="de-DE" sz="2600" dirty="0" err="1" smtClean="0">
                <a:ea typeface="ＭＳ Ｐゴシック" pitchFamily="34" charset="-128"/>
              </a:rPr>
              <a:t>ohne</a:t>
            </a:r>
            <a:r>
              <a:rPr lang="en-US" altLang="de-DE" sz="2600" dirty="0" smtClean="0">
                <a:ea typeface="ＭＳ Ｐゴシック" pitchFamily="34" charset="-128"/>
              </a:rPr>
              <a:t> </a:t>
            </a:r>
            <a:r>
              <a:rPr lang="en-US" altLang="de-DE" sz="2600" dirty="0" err="1" smtClean="0">
                <a:ea typeface="ＭＳ Ｐゴシック" pitchFamily="34" charset="-128"/>
              </a:rPr>
              <a:t>pathologischen</a:t>
            </a:r>
            <a:r>
              <a:rPr lang="en-US" altLang="de-DE" sz="2600" dirty="0" smtClean="0">
                <a:ea typeface="ＭＳ Ｐゴシック" pitchFamily="34" charset="-128"/>
              </a:rPr>
              <a:t> </a:t>
            </a:r>
            <a:r>
              <a:rPr lang="en-US" altLang="de-DE" sz="2600" dirty="0" err="1" smtClean="0">
                <a:ea typeface="ＭＳ Ｐゴシック" pitchFamily="34" charset="-128"/>
              </a:rPr>
              <a:t>Befund</a:t>
            </a:r>
            <a:r>
              <a:rPr lang="en-US" altLang="de-DE" sz="2600" dirty="0" smtClean="0">
                <a:ea typeface="ＭＳ Ｐゴシック" pitchFamily="34" charset="-128"/>
              </a:rPr>
              <a:t>, </a:t>
            </a:r>
            <a:r>
              <a:rPr lang="en-US" altLang="de-DE" sz="2600" b="1" dirty="0" err="1" smtClean="0">
                <a:ea typeface="ＭＳ Ｐゴシック" pitchFamily="34" charset="-128"/>
              </a:rPr>
              <a:t>keine</a:t>
            </a:r>
            <a:r>
              <a:rPr lang="en-US" altLang="de-DE" sz="2600" b="1" dirty="0" smtClean="0">
                <a:ea typeface="ＭＳ Ｐゴシック" pitchFamily="34" charset="-128"/>
              </a:rPr>
              <a:t> </a:t>
            </a:r>
            <a:r>
              <a:rPr lang="en-US" altLang="de-DE" sz="2600" b="1" dirty="0" err="1" smtClean="0">
                <a:ea typeface="ＭＳ Ｐゴシック" pitchFamily="34" charset="-128"/>
              </a:rPr>
              <a:t>Ödeme</a:t>
            </a:r>
            <a:r>
              <a:rPr lang="en-US" altLang="de-DE" sz="2600" b="1" dirty="0" smtClean="0">
                <a:ea typeface="ＭＳ Ｐゴシック" pitchFamily="34" charset="-128"/>
              </a:rPr>
              <a:t>, </a:t>
            </a:r>
            <a:r>
              <a:rPr lang="en-US" altLang="de-DE" sz="2600" dirty="0" err="1" smtClean="0">
                <a:ea typeface="ＭＳ Ｐゴシック" pitchFamily="34" charset="-128"/>
              </a:rPr>
              <a:t>keine</a:t>
            </a:r>
            <a:r>
              <a:rPr lang="en-US" altLang="de-DE" sz="2600" dirty="0" smtClean="0">
                <a:ea typeface="ＭＳ Ｐゴシック" pitchFamily="34" charset="-128"/>
              </a:rPr>
              <a:t> </a:t>
            </a:r>
            <a:r>
              <a:rPr lang="en-US" altLang="de-DE" sz="2600" dirty="0" err="1" smtClean="0">
                <a:ea typeface="ＭＳ Ｐゴシック" pitchFamily="34" charset="-128"/>
              </a:rPr>
              <a:t>Sekundärbehaarung</a:t>
            </a:r>
            <a:endParaRPr lang="en-US" altLang="de-DE" sz="2600" dirty="0" smtClean="0">
              <a:ea typeface="ＭＳ Ｐゴシック" pitchFamily="34" charset="-128"/>
            </a:endParaRPr>
          </a:p>
          <a:p>
            <a:pPr>
              <a:defRPr/>
            </a:pPr>
            <a:endParaRPr lang="en-US" altLang="de-DE" sz="26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de-DE" sz="2600" b="1" dirty="0" smtClean="0">
                <a:ea typeface="ＭＳ Ｐゴシック" pitchFamily="34" charset="-128"/>
              </a:rPr>
              <a:t>Echo</a:t>
            </a:r>
            <a:r>
              <a:rPr lang="en-US" altLang="de-DE" sz="2600" b="1" dirty="0">
                <a:ea typeface="ＭＳ Ｐゴシック" pitchFamily="34" charset="-128"/>
              </a:rPr>
              <a:t>: </a:t>
            </a:r>
            <a:r>
              <a:rPr lang="en-US" altLang="de-DE" sz="2600" dirty="0" err="1">
                <a:ea typeface="ＭＳ Ｐゴシック" pitchFamily="34" charset="-128"/>
              </a:rPr>
              <a:t>Normale</a:t>
            </a:r>
            <a:r>
              <a:rPr lang="en-US" altLang="de-DE" sz="2600" dirty="0">
                <a:ea typeface="ＭＳ Ｐゴシック" pitchFamily="34" charset="-128"/>
              </a:rPr>
              <a:t> </a:t>
            </a:r>
            <a:r>
              <a:rPr lang="en-US" altLang="de-DE" sz="2600" dirty="0" err="1">
                <a:ea typeface="ＭＳ Ｐゴシック" pitchFamily="34" charset="-128"/>
              </a:rPr>
              <a:t>Pumpfunktion</a:t>
            </a:r>
            <a:r>
              <a:rPr lang="en-US" altLang="de-DE" sz="2600" dirty="0">
                <a:ea typeface="ＭＳ Ｐゴシック" pitchFamily="34" charset="-128"/>
              </a:rPr>
              <a:t>, </a:t>
            </a:r>
            <a:r>
              <a:rPr lang="en-US" altLang="de-DE" sz="2600" dirty="0" err="1">
                <a:ea typeface="ＭＳ Ｐゴシック" pitchFamily="34" charset="-128"/>
              </a:rPr>
              <a:t>keine</a:t>
            </a:r>
            <a:r>
              <a:rPr lang="en-US" altLang="de-DE" sz="2600" dirty="0">
                <a:ea typeface="ＭＳ Ｐゴシック" pitchFamily="34" charset="-128"/>
              </a:rPr>
              <a:t> WBST, </a:t>
            </a:r>
            <a:r>
              <a:rPr lang="en-US" altLang="de-DE" sz="2600" dirty="0" err="1">
                <a:ea typeface="ＭＳ Ｐゴシック" pitchFamily="34" charset="-128"/>
              </a:rPr>
              <a:t>keine</a:t>
            </a:r>
            <a:r>
              <a:rPr lang="en-US" altLang="de-DE" sz="2600" dirty="0">
                <a:ea typeface="ＭＳ Ｐゴシック" pitchFamily="34" charset="-128"/>
              </a:rPr>
              <a:t> </a:t>
            </a:r>
            <a:r>
              <a:rPr lang="en-US" altLang="de-DE" sz="2600" dirty="0" err="1">
                <a:ea typeface="ＭＳ Ｐゴシック" pitchFamily="34" charset="-128"/>
              </a:rPr>
              <a:t>Vitien</a:t>
            </a:r>
            <a:endParaRPr lang="en-US" altLang="de-DE" sz="26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endParaRPr lang="en-US" altLang="de-DE" sz="26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de-DE" sz="2600" b="1" dirty="0" err="1" smtClean="0">
                <a:ea typeface="ＭＳ Ｐゴシック" pitchFamily="34" charset="-128"/>
              </a:rPr>
              <a:t>Röntgen</a:t>
            </a:r>
            <a:r>
              <a:rPr lang="en-US" altLang="de-DE" sz="2600" b="1" dirty="0" smtClean="0">
                <a:ea typeface="ＭＳ Ｐゴシック" pitchFamily="34" charset="-128"/>
              </a:rPr>
              <a:t> </a:t>
            </a:r>
            <a:r>
              <a:rPr lang="en-US" altLang="de-DE" sz="2600" b="1" dirty="0">
                <a:ea typeface="ＭＳ Ｐゴシック" pitchFamily="34" charset="-128"/>
              </a:rPr>
              <a:t>Thorax</a:t>
            </a:r>
            <a:r>
              <a:rPr lang="en-US" altLang="de-DE" sz="2600" dirty="0">
                <a:ea typeface="ＭＳ Ｐゴシック" pitchFamily="34" charset="-128"/>
              </a:rPr>
              <a:t>: </a:t>
            </a:r>
            <a:r>
              <a:rPr lang="en-US" altLang="de-DE" sz="2600" dirty="0" err="1">
                <a:ea typeface="ＭＳ Ｐゴシック" pitchFamily="34" charset="-128"/>
              </a:rPr>
              <a:t>keine</a:t>
            </a:r>
            <a:r>
              <a:rPr lang="en-US" altLang="de-DE" sz="2600" dirty="0">
                <a:ea typeface="ＭＳ Ｐゴシック" pitchFamily="34" charset="-128"/>
              </a:rPr>
              <a:t> </a:t>
            </a:r>
            <a:r>
              <a:rPr lang="en-US" altLang="de-DE" sz="2600" dirty="0" err="1">
                <a:ea typeface="ＭＳ Ｐゴシック" pitchFamily="34" charset="-128"/>
              </a:rPr>
              <a:t>Stauung</a:t>
            </a:r>
            <a:r>
              <a:rPr lang="en-US" altLang="de-DE" sz="2600" dirty="0">
                <a:ea typeface="ＭＳ Ｐゴシック" pitchFamily="34" charset="-128"/>
              </a:rPr>
              <a:t>, </a:t>
            </a:r>
            <a:r>
              <a:rPr lang="en-US" altLang="de-DE" sz="2600" dirty="0" err="1">
                <a:ea typeface="ＭＳ Ｐゴシック" pitchFamily="34" charset="-128"/>
              </a:rPr>
              <a:t>Verdichtung</a:t>
            </a:r>
            <a:r>
              <a:rPr lang="en-US" altLang="de-DE" sz="2600" dirty="0">
                <a:ea typeface="ＭＳ Ｐゴシック" pitchFamily="34" charset="-128"/>
              </a:rPr>
              <a:t> </a:t>
            </a:r>
            <a:r>
              <a:rPr lang="en-US" altLang="de-DE" sz="2600" dirty="0" err="1">
                <a:ea typeface="ＭＳ Ｐゴシック" pitchFamily="34" charset="-128"/>
              </a:rPr>
              <a:t>im</a:t>
            </a:r>
            <a:r>
              <a:rPr lang="en-US" altLang="de-DE" sz="2600" dirty="0">
                <a:ea typeface="ＭＳ Ｐゴシック" pitchFamily="34" charset="-128"/>
              </a:rPr>
              <a:t> </a:t>
            </a:r>
            <a:r>
              <a:rPr lang="en-US" altLang="de-DE" sz="2600" dirty="0" err="1">
                <a:ea typeface="ＭＳ Ｐゴシック" pitchFamily="34" charset="-128"/>
              </a:rPr>
              <a:t>rechten</a:t>
            </a:r>
            <a:r>
              <a:rPr lang="en-US" altLang="de-DE" sz="2600" dirty="0">
                <a:ea typeface="ＭＳ Ｐゴシック" pitchFamily="34" charset="-128"/>
              </a:rPr>
              <a:t> </a:t>
            </a:r>
            <a:r>
              <a:rPr lang="en-US" altLang="de-DE" sz="2600" dirty="0" err="1">
                <a:ea typeface="ＭＳ Ｐゴシック" pitchFamily="34" charset="-128"/>
              </a:rPr>
              <a:t>Winkel</a:t>
            </a:r>
            <a:r>
              <a:rPr lang="en-US" altLang="de-DE" sz="2600" dirty="0">
                <a:ea typeface="ＭＳ Ｐゴシック" pitchFamily="34" charset="-128"/>
              </a:rPr>
              <a:t> </a:t>
            </a:r>
            <a:r>
              <a:rPr lang="en-US" altLang="de-DE" sz="2600" dirty="0" err="1">
                <a:ea typeface="ＭＳ Ｐゴシック" pitchFamily="34" charset="-128"/>
              </a:rPr>
              <a:t>zwischen</a:t>
            </a:r>
            <a:r>
              <a:rPr lang="en-US" altLang="de-DE" sz="2600" dirty="0">
                <a:ea typeface="ＭＳ Ｐゴシック" pitchFamily="34" charset="-128"/>
              </a:rPr>
              <a:t> </a:t>
            </a:r>
            <a:r>
              <a:rPr lang="en-US" altLang="de-DE" sz="2600" dirty="0" err="1">
                <a:ea typeface="ＭＳ Ｐゴシック" pitchFamily="34" charset="-128"/>
              </a:rPr>
              <a:t>Herzrand</a:t>
            </a:r>
            <a:r>
              <a:rPr lang="en-US" altLang="de-DE" sz="2600" dirty="0">
                <a:ea typeface="ＭＳ Ｐゴシック" pitchFamily="34" charset="-128"/>
              </a:rPr>
              <a:t> und </a:t>
            </a:r>
            <a:r>
              <a:rPr lang="en-US" altLang="de-DE" sz="2600" dirty="0" err="1">
                <a:ea typeface="ＭＳ Ｐゴシック" pitchFamily="34" charset="-128"/>
              </a:rPr>
              <a:t>Zwerchfell</a:t>
            </a:r>
            <a:endParaRPr lang="en-US" altLang="de-DE" sz="2600" dirty="0">
              <a:ea typeface="ＭＳ Ｐゴシック" pitchFamily="34" charset="-128"/>
            </a:endParaRPr>
          </a:p>
          <a:p>
            <a:pPr>
              <a:defRPr/>
            </a:pPr>
            <a:endParaRPr lang="en-US" altLang="de-DE" sz="2600" dirty="0" smtClean="0">
              <a:ea typeface="ＭＳ Ｐゴシック" pitchFamily="34" charset="-128"/>
            </a:endParaRPr>
          </a:p>
          <a:p>
            <a:pPr>
              <a:buFontTx/>
              <a:buNone/>
              <a:defRPr/>
            </a:pPr>
            <a:endParaRPr lang="en-US" altLang="de-DE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57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Labordiagnostik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de-DE" sz="2600" b="1" dirty="0" smtClean="0">
                <a:ea typeface="ＭＳ Ｐゴシック" pitchFamily="34" charset="-128"/>
              </a:rPr>
              <a:t>Natrium 120mval/l</a:t>
            </a:r>
            <a:r>
              <a:rPr lang="en-US" altLang="de-DE" sz="2600" dirty="0" smtClean="0">
                <a:ea typeface="ＭＳ Ｐゴシック" pitchFamily="34" charset="-128"/>
                <a:sym typeface="Wingdings" pitchFamily="2" charset="2"/>
              </a:rPr>
              <a:t>, </a:t>
            </a:r>
            <a:r>
              <a:rPr lang="en-US" altLang="de-DE" sz="2600" dirty="0" err="1" smtClean="0">
                <a:ea typeface="ＭＳ Ｐゴシック" pitchFamily="34" charset="-128"/>
                <a:sym typeface="Wingdings" pitchFamily="2" charset="2"/>
              </a:rPr>
              <a:t>Kalium</a:t>
            </a:r>
            <a:r>
              <a:rPr lang="en-US" altLang="de-DE" sz="2600" dirty="0" smtClean="0">
                <a:ea typeface="ＭＳ Ｐゴシック" pitchFamily="34" charset="-128"/>
                <a:sym typeface="Wingdings" pitchFamily="2" charset="2"/>
              </a:rPr>
              <a:t> 4,2mval/l, Glucose 101mg/dl</a:t>
            </a:r>
          </a:p>
          <a:p>
            <a:pPr>
              <a:lnSpc>
                <a:spcPct val="90000"/>
              </a:lnSpc>
              <a:defRPr/>
            </a:pPr>
            <a:endParaRPr lang="en-US" altLang="de-DE" sz="26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de-DE" sz="2600" dirty="0" err="1" smtClean="0">
                <a:ea typeface="ＭＳ Ｐゴシック" pitchFamily="34" charset="-128"/>
              </a:rPr>
              <a:t>Nierenretentionsparameter</a:t>
            </a:r>
            <a:r>
              <a:rPr lang="en-US" altLang="de-DE" sz="2600" dirty="0" smtClean="0">
                <a:ea typeface="ＭＳ Ｐゴシック" pitchFamily="34" charset="-128"/>
              </a:rPr>
              <a:t> </a:t>
            </a:r>
            <a:r>
              <a:rPr lang="en-US" altLang="de-DE" sz="2600" dirty="0" err="1" smtClean="0">
                <a:ea typeface="ＭＳ Ｐゴシック" pitchFamily="34" charset="-128"/>
              </a:rPr>
              <a:t>normwertig</a:t>
            </a:r>
            <a:endParaRPr lang="en-US" altLang="de-DE" sz="26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de-DE" sz="26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de-DE" sz="2600" dirty="0" smtClean="0">
                <a:ea typeface="ＭＳ Ｐゴシック" pitchFamily="34" charset="-128"/>
              </a:rPr>
              <a:t> </a:t>
            </a:r>
          </a:p>
          <a:p>
            <a:pPr>
              <a:lnSpc>
                <a:spcPct val="90000"/>
              </a:lnSpc>
              <a:defRPr/>
            </a:pPr>
            <a:endParaRPr lang="en-US" altLang="de-DE" sz="26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endParaRPr lang="en-US" altLang="de-DE" sz="26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41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6477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Weiterer</a:t>
            </a:r>
            <a:r>
              <a:rPr lang="en-US" dirty="0" smtClean="0"/>
              <a:t> </a:t>
            </a:r>
            <a:r>
              <a:rPr lang="en-US" dirty="0" err="1" smtClean="0"/>
              <a:t>Verlauf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784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de-DE" sz="2600" dirty="0" smtClean="0">
                <a:ea typeface="ＭＳ Ｐゴシック" pitchFamily="34" charset="-128"/>
              </a:rPr>
              <a:t>Infusion von </a:t>
            </a:r>
            <a:r>
              <a:rPr lang="en-US" altLang="de-DE" sz="2600" dirty="0" err="1" smtClean="0">
                <a:ea typeface="ＭＳ Ｐゴシック" pitchFamily="34" charset="-128"/>
              </a:rPr>
              <a:t>NaCl</a:t>
            </a:r>
            <a:r>
              <a:rPr lang="en-US" altLang="de-DE" sz="2600" dirty="0" smtClean="0">
                <a:ea typeface="ＭＳ Ｐゴシック" pitchFamily="34" charset="-128"/>
              </a:rPr>
              <a:t> 0,9% ca. 2l/24h</a:t>
            </a:r>
          </a:p>
          <a:p>
            <a:pPr>
              <a:defRPr/>
            </a:pPr>
            <a:endParaRPr lang="en-US" altLang="de-DE" sz="2600" dirty="0" smtClean="0">
              <a:ea typeface="ＭＳ Ｐゴシック" pitchFamily="34" charset="-128"/>
            </a:endParaRPr>
          </a:p>
          <a:p>
            <a:pPr>
              <a:defRPr/>
            </a:pPr>
            <a:r>
              <a:rPr lang="en-US" altLang="de-DE" sz="2600" dirty="0" err="1" smtClean="0">
                <a:ea typeface="ＭＳ Ｐゴシック" pitchFamily="34" charset="-128"/>
              </a:rPr>
              <a:t>Weitere</a:t>
            </a:r>
            <a:r>
              <a:rPr lang="en-US" altLang="de-DE" sz="2600" dirty="0" smtClean="0">
                <a:ea typeface="ＭＳ Ｐゴシック" pitchFamily="34" charset="-128"/>
              </a:rPr>
              <a:t> </a:t>
            </a:r>
            <a:r>
              <a:rPr lang="en-US" altLang="de-DE" sz="2600" dirty="0" err="1" smtClean="0">
                <a:ea typeface="ＭＳ Ｐゴシック" pitchFamily="34" charset="-128"/>
              </a:rPr>
              <a:t>Verschlechterung</a:t>
            </a:r>
            <a:r>
              <a:rPr lang="en-US" altLang="de-DE" sz="2600" dirty="0" smtClean="0">
                <a:ea typeface="ＭＳ Ｐゴシック" pitchFamily="34" charset="-128"/>
              </a:rPr>
              <a:t> des AZ und </a:t>
            </a:r>
            <a:r>
              <a:rPr lang="en-US" altLang="de-DE" sz="2600" dirty="0" err="1" smtClean="0">
                <a:ea typeface="ＭＳ Ｐゴシック" pitchFamily="34" charset="-128"/>
              </a:rPr>
              <a:t>weiterer</a:t>
            </a:r>
            <a:r>
              <a:rPr lang="en-US" altLang="de-DE" sz="2600" dirty="0" smtClean="0">
                <a:ea typeface="ＭＳ Ｐゴシック" pitchFamily="34" charset="-128"/>
              </a:rPr>
              <a:t> </a:t>
            </a:r>
            <a:r>
              <a:rPr lang="en-US" altLang="de-DE" sz="2600" dirty="0" err="1" smtClean="0">
                <a:ea typeface="ＭＳ Ｐゴシック" pitchFamily="34" charset="-128"/>
              </a:rPr>
              <a:t>Abfall</a:t>
            </a:r>
            <a:r>
              <a:rPr lang="en-US" altLang="de-DE" sz="2600" dirty="0" smtClean="0">
                <a:ea typeface="ＭＳ Ｐゴシック" pitchFamily="34" charset="-128"/>
              </a:rPr>
              <a:t> des Na 116mval/l</a:t>
            </a:r>
          </a:p>
          <a:p>
            <a:pPr>
              <a:defRPr/>
            </a:pPr>
            <a:endParaRPr lang="en-US" altLang="de-DE" sz="2600" dirty="0" smtClean="0">
              <a:ea typeface="ＭＳ Ｐゴシック" pitchFamily="34" charset="-128"/>
            </a:endParaRPr>
          </a:p>
          <a:p>
            <a:pPr>
              <a:buFontTx/>
              <a:buNone/>
              <a:defRPr/>
            </a:pPr>
            <a:endParaRPr lang="en-US" altLang="de-DE" sz="2600" dirty="0" smtClean="0">
              <a:ea typeface="ＭＳ Ｐゴシック" pitchFamily="34" charset="-128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en-US" altLang="de-DE" sz="2200" b="1" dirty="0" err="1" smtClean="0">
                <a:ea typeface="ＭＳ Ｐゴシック" pitchFamily="34" charset="-128"/>
              </a:rPr>
              <a:t>Verlegung</a:t>
            </a:r>
            <a:r>
              <a:rPr lang="en-US" altLang="de-DE" sz="2200" b="1" dirty="0" smtClean="0">
                <a:ea typeface="ＭＳ Ｐゴシック" pitchFamily="34" charset="-128"/>
              </a:rPr>
              <a:t> </a:t>
            </a:r>
            <a:r>
              <a:rPr lang="en-US" altLang="de-DE" sz="2200" b="1" dirty="0" err="1" smtClean="0">
                <a:ea typeface="ＭＳ Ｐゴシック" pitchFamily="34" charset="-128"/>
              </a:rPr>
              <a:t>Uniklinik</a:t>
            </a:r>
            <a:r>
              <a:rPr lang="en-US" altLang="de-DE" sz="2200" b="1" dirty="0" smtClean="0">
                <a:ea typeface="ＭＳ Ｐゴシック" pitchFamily="34" charset="-128"/>
              </a:rPr>
              <a:t> Regensburg (UKR)</a:t>
            </a:r>
          </a:p>
        </p:txBody>
      </p:sp>
    </p:spTree>
    <p:extLst>
      <p:ext uri="{BB962C8B-B14F-4D97-AF65-F5344CB8AC3E}">
        <p14:creationId xmlns:p14="http://schemas.microsoft.com/office/powerpoint/2010/main" val="16553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Aufnahmelabor</a:t>
            </a:r>
            <a:r>
              <a:rPr lang="en-US" dirty="0" smtClean="0"/>
              <a:t> UKR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64185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defRPr/>
            </a:pPr>
            <a:r>
              <a:rPr lang="en-US" altLang="de-DE" sz="2600" b="1" dirty="0" smtClean="0">
                <a:ea typeface="ＭＳ Ｐゴシック" pitchFamily="34" charset="-128"/>
              </a:rPr>
              <a:t>Na 118 </a:t>
            </a:r>
            <a:r>
              <a:rPr lang="en-US" altLang="de-DE" sz="2600" b="1" dirty="0" err="1" smtClean="0">
                <a:ea typeface="ＭＳ Ｐゴシック" pitchFamily="34" charset="-128"/>
              </a:rPr>
              <a:t>mmol</a:t>
            </a:r>
            <a:r>
              <a:rPr lang="en-US" altLang="de-DE" sz="2600" b="1" dirty="0" smtClean="0">
                <a:ea typeface="ＭＳ Ｐゴシック" pitchFamily="34" charset="-128"/>
              </a:rPr>
              <a:t>/l</a:t>
            </a:r>
            <a:r>
              <a:rPr lang="en-US" altLang="de-DE" sz="2600" dirty="0" smtClean="0">
                <a:ea typeface="ＭＳ Ｐゴシック" pitchFamily="34" charset="-128"/>
              </a:rPr>
              <a:t>, </a:t>
            </a:r>
            <a:r>
              <a:rPr lang="en-US" altLang="de-DE" sz="2600" dirty="0" err="1" smtClean="0">
                <a:ea typeface="ＭＳ Ｐゴシック" pitchFamily="34" charset="-128"/>
                <a:sym typeface="Wingdings" pitchFamily="2" charset="2"/>
              </a:rPr>
              <a:t>Kalium</a:t>
            </a:r>
            <a:r>
              <a:rPr lang="en-US" altLang="de-DE" sz="2600" dirty="0" smtClean="0">
                <a:ea typeface="ＭＳ Ｐゴシック" pitchFamily="34" charset="-128"/>
                <a:sym typeface="Wingdings" pitchFamily="2" charset="2"/>
              </a:rPr>
              <a:t> 4,6mmol/l</a:t>
            </a:r>
          </a:p>
          <a:p>
            <a:pPr>
              <a:lnSpc>
                <a:spcPct val="70000"/>
              </a:lnSpc>
              <a:defRPr/>
            </a:pPr>
            <a:endParaRPr lang="en-US" altLang="de-DE" sz="2600" dirty="0" smtClean="0">
              <a:ea typeface="ＭＳ Ｐゴシック" pitchFamily="34" charset="-128"/>
              <a:sym typeface="Wingdings" pitchFamily="2" charset="2"/>
            </a:endParaRPr>
          </a:p>
          <a:p>
            <a:pPr>
              <a:lnSpc>
                <a:spcPct val="70000"/>
              </a:lnSpc>
              <a:defRPr/>
            </a:pPr>
            <a:r>
              <a:rPr lang="en-US" altLang="de-DE" sz="2600" dirty="0" smtClean="0">
                <a:ea typeface="ＭＳ Ｐゴシック" pitchFamily="34" charset="-128"/>
                <a:sym typeface="Wingdings" pitchFamily="2" charset="2"/>
              </a:rPr>
              <a:t>Glucose 100mg/dl</a:t>
            </a:r>
          </a:p>
          <a:p>
            <a:pPr>
              <a:lnSpc>
                <a:spcPct val="70000"/>
              </a:lnSpc>
              <a:defRPr/>
            </a:pPr>
            <a:endParaRPr lang="en-US" altLang="de-DE" sz="2600" dirty="0" smtClean="0">
              <a:ea typeface="ＭＳ Ｐゴシック" pitchFamily="34" charset="-128"/>
              <a:sym typeface="Wingdings" pitchFamily="2" charset="2"/>
            </a:endParaRPr>
          </a:p>
          <a:p>
            <a:pPr>
              <a:lnSpc>
                <a:spcPct val="70000"/>
              </a:lnSpc>
              <a:defRPr/>
            </a:pPr>
            <a:r>
              <a:rPr lang="en-US" altLang="de-DE" sz="2600" dirty="0" smtClean="0">
                <a:ea typeface="ＭＳ Ｐゴシック" pitchFamily="34" charset="-128"/>
              </a:rPr>
              <a:t>TSH </a:t>
            </a:r>
            <a:r>
              <a:rPr lang="en-US" altLang="de-DE" sz="2600" dirty="0">
                <a:ea typeface="ＭＳ Ｐゴシック" pitchFamily="34" charset="-128"/>
              </a:rPr>
              <a:t>0,588mIU/l, fT3 0,58ng/l</a:t>
            </a:r>
            <a:r>
              <a:rPr lang="en-US" altLang="de-DE" sz="2600" dirty="0">
                <a:ea typeface="ＭＳ Ｐゴシック" pitchFamily="34" charset="-128"/>
                <a:sym typeface="Wingdings" pitchFamily="2" charset="2"/>
              </a:rPr>
              <a:t></a:t>
            </a:r>
            <a:r>
              <a:rPr lang="en-US" altLang="de-DE" sz="2600" dirty="0">
                <a:ea typeface="ＭＳ Ｐゴシック" pitchFamily="34" charset="-128"/>
              </a:rPr>
              <a:t>, fT4 </a:t>
            </a:r>
            <a:r>
              <a:rPr lang="en-US" altLang="de-DE" sz="2600" dirty="0" smtClean="0">
                <a:ea typeface="ＭＳ Ｐゴシック" pitchFamily="34" charset="-128"/>
              </a:rPr>
              <a:t>0,72ng/dl</a:t>
            </a:r>
            <a:r>
              <a:rPr lang="en-US" altLang="de-DE" sz="2600" dirty="0" smtClean="0">
                <a:ea typeface="ＭＳ Ｐゴシック" pitchFamily="34" charset="-128"/>
                <a:sym typeface="Wingdings" pitchFamily="2" charset="2"/>
              </a:rPr>
              <a:t></a:t>
            </a:r>
            <a:endParaRPr lang="en-US" altLang="de-DE" sz="2600" dirty="0"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endParaRPr lang="en-US" altLang="de-DE" sz="2600" dirty="0" smtClean="0">
              <a:ea typeface="ＭＳ Ｐゴシック" pitchFamily="34" charset="-128"/>
              <a:sym typeface="Wingdings" pitchFamily="2" charset="2"/>
            </a:endParaRPr>
          </a:p>
          <a:p>
            <a:pPr>
              <a:lnSpc>
                <a:spcPct val="70000"/>
              </a:lnSpc>
              <a:defRPr/>
            </a:pPr>
            <a:r>
              <a:rPr lang="en-US" altLang="de-DE" sz="2600" b="1" dirty="0" err="1" smtClean="0">
                <a:ea typeface="ＭＳ Ｐゴシック" pitchFamily="34" charset="-128"/>
                <a:sym typeface="Wingdings" pitchFamily="2" charset="2"/>
              </a:rPr>
              <a:t>Gemessene</a:t>
            </a:r>
            <a:r>
              <a:rPr lang="en-US" altLang="de-DE" sz="2600" b="1" dirty="0" smtClean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altLang="de-DE" sz="2600" b="1" dirty="0" err="1" smtClean="0">
                <a:ea typeface="ＭＳ Ｐゴシック" pitchFamily="34" charset="-128"/>
                <a:sym typeface="Wingdings" pitchFamily="2" charset="2"/>
              </a:rPr>
              <a:t>Serumosmolalität</a:t>
            </a:r>
            <a:r>
              <a:rPr lang="en-US" altLang="de-DE" sz="2600" b="1" dirty="0" smtClean="0">
                <a:ea typeface="ＭＳ Ｐゴシック" pitchFamily="34" charset="-128"/>
                <a:sym typeface="Wingdings" pitchFamily="2" charset="2"/>
              </a:rPr>
              <a:t> 238 </a:t>
            </a:r>
            <a:r>
              <a:rPr lang="en-US" altLang="de-DE" sz="2600" b="1" dirty="0" err="1" smtClean="0">
                <a:ea typeface="ＭＳ Ｐゴシック" pitchFamily="34" charset="-128"/>
                <a:sym typeface="Wingdings" pitchFamily="2" charset="2"/>
              </a:rPr>
              <a:t>mosm</a:t>
            </a:r>
            <a:r>
              <a:rPr lang="en-US" altLang="de-DE" sz="2600" b="1" dirty="0" smtClean="0">
                <a:ea typeface="ＭＳ Ｐゴシック" pitchFamily="34" charset="-128"/>
                <a:sym typeface="Wingdings" pitchFamily="2" charset="2"/>
              </a:rPr>
              <a:t>/kg</a:t>
            </a:r>
            <a:endParaRPr lang="en-US" altLang="de-DE" sz="2600" b="1" dirty="0" smtClean="0"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r>
              <a:rPr lang="en-US" altLang="de-DE" sz="2600" b="1" dirty="0" err="1" smtClean="0">
                <a:ea typeface="ＭＳ Ｐゴシック" pitchFamily="34" charset="-128"/>
              </a:rPr>
              <a:t>Urinosmolalität</a:t>
            </a:r>
            <a:r>
              <a:rPr lang="en-US" altLang="de-DE" sz="2600" b="1" dirty="0" smtClean="0">
                <a:ea typeface="ＭＳ Ｐゴシック" pitchFamily="34" charset="-128"/>
              </a:rPr>
              <a:t> 526 </a:t>
            </a:r>
            <a:r>
              <a:rPr lang="en-US" altLang="de-DE" sz="2600" b="1" dirty="0" err="1" smtClean="0">
                <a:ea typeface="ＭＳ Ｐゴシック" pitchFamily="34" charset="-128"/>
              </a:rPr>
              <a:t>mosm</a:t>
            </a:r>
            <a:r>
              <a:rPr lang="en-US" altLang="de-DE" sz="2600" b="1" dirty="0" smtClean="0">
                <a:ea typeface="ＭＳ Ｐゴシック" pitchFamily="34" charset="-128"/>
              </a:rPr>
              <a:t>/kg</a:t>
            </a:r>
          </a:p>
          <a:p>
            <a:pPr>
              <a:lnSpc>
                <a:spcPct val="70000"/>
              </a:lnSpc>
              <a:defRPr/>
            </a:pPr>
            <a:r>
              <a:rPr lang="en-US" altLang="de-DE" sz="2600" b="1" dirty="0" err="1" smtClean="0">
                <a:ea typeface="ＭＳ Ｐゴシック" pitchFamily="34" charset="-128"/>
              </a:rPr>
              <a:t>Urin</a:t>
            </a:r>
            <a:r>
              <a:rPr lang="en-US" altLang="de-DE" sz="2600" b="1" dirty="0" smtClean="0">
                <a:ea typeface="ＭＳ Ｐゴシック" pitchFamily="34" charset="-128"/>
              </a:rPr>
              <a:t>-Natrium 144 </a:t>
            </a:r>
            <a:r>
              <a:rPr lang="en-US" altLang="de-DE" sz="2600" b="1" dirty="0" err="1" smtClean="0">
                <a:ea typeface="ＭＳ Ｐゴシック" pitchFamily="34" charset="-128"/>
              </a:rPr>
              <a:t>mmol</a:t>
            </a:r>
            <a:r>
              <a:rPr lang="en-US" altLang="de-DE" sz="2600" b="1" dirty="0" smtClean="0">
                <a:ea typeface="ＭＳ Ｐゴシック" pitchFamily="34" charset="-128"/>
              </a:rPr>
              <a:t>/l</a:t>
            </a:r>
          </a:p>
          <a:p>
            <a:pPr>
              <a:lnSpc>
                <a:spcPct val="70000"/>
              </a:lnSpc>
              <a:defRPr/>
            </a:pPr>
            <a:endParaRPr lang="en-US" altLang="de-DE" sz="2600" dirty="0" smtClean="0">
              <a:ea typeface="ＭＳ Ｐゴシック" pitchFamily="34" charset="-128"/>
            </a:endParaRPr>
          </a:p>
          <a:p>
            <a:pPr>
              <a:lnSpc>
                <a:spcPct val="70000"/>
              </a:lnSpc>
              <a:buFontTx/>
              <a:buNone/>
              <a:defRPr/>
            </a:pPr>
            <a:endParaRPr lang="en-US" altLang="de-DE" sz="2600" dirty="0" smtClean="0"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endParaRPr lang="en-US" altLang="de-DE" sz="2600" dirty="0" smtClean="0">
              <a:ea typeface="ＭＳ Ｐゴシック" pitchFamily="34" charset="-128"/>
              <a:sym typeface="Wingdings" pitchFamily="2" charset="2"/>
            </a:endParaRPr>
          </a:p>
          <a:p>
            <a:pPr>
              <a:lnSpc>
                <a:spcPct val="70000"/>
              </a:lnSpc>
              <a:defRPr/>
            </a:pPr>
            <a:endParaRPr lang="en-US" altLang="de-DE" sz="2400" dirty="0" smtClean="0"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endParaRPr lang="en-US" altLang="de-DE" sz="24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613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16632"/>
            <a:ext cx="4824536" cy="6654433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907704" y="2636912"/>
            <a:ext cx="1584176" cy="576064"/>
          </a:xfrm>
          <a:prstGeom prst="ellipse">
            <a:avLst/>
          </a:prstGeom>
          <a:noFill/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2771800" y="3824173"/>
            <a:ext cx="1224136" cy="576064"/>
          </a:xfrm>
          <a:prstGeom prst="ellipse">
            <a:avLst/>
          </a:prstGeom>
          <a:noFill/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4355976" y="2601778"/>
            <a:ext cx="446449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99CC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Urin-</a:t>
            </a:r>
            <a:r>
              <a:rPr lang="de-DE" dirty="0" err="1" smtClean="0"/>
              <a:t>Osm</a:t>
            </a:r>
            <a:r>
              <a:rPr lang="de-DE" dirty="0" smtClean="0"/>
              <a:t> 526 </a:t>
            </a:r>
            <a:r>
              <a:rPr lang="de-DE" dirty="0" err="1" smtClean="0"/>
              <a:t>mosm</a:t>
            </a:r>
            <a:r>
              <a:rPr lang="de-DE" dirty="0" smtClean="0"/>
              <a:t>/kg:</a:t>
            </a:r>
            <a:br>
              <a:rPr lang="de-DE" dirty="0" smtClean="0"/>
            </a:br>
            <a:r>
              <a:rPr lang="de-DE" dirty="0" smtClean="0"/>
              <a:t>ADH-Sekretion erhöht / nicht supprimiert</a:t>
            </a:r>
            <a:endParaRPr lang="de-DE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3851920" y="2924944"/>
            <a:ext cx="43204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4355976" y="3555342"/>
            <a:ext cx="4464496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0099CC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Urin-Na 144mmol/l:</a:t>
            </a:r>
            <a:br>
              <a:rPr lang="de-DE" dirty="0" smtClean="0"/>
            </a:br>
            <a:r>
              <a:rPr lang="de-DE" dirty="0" smtClean="0"/>
              <a:t>Na-Exkretion erhalten (ANP-Erhöhung zur </a:t>
            </a:r>
            <a:r>
              <a:rPr lang="de-DE" dirty="0" err="1" smtClean="0"/>
              <a:t>Natriurese</a:t>
            </a:r>
            <a:r>
              <a:rPr lang="de-DE" dirty="0" smtClean="0"/>
              <a:t>) </a:t>
            </a:r>
            <a:r>
              <a:rPr lang="de-DE" dirty="0" smtClean="0">
                <a:sym typeface="Symbol" panose="05050102010706020507" pitchFamily="18" charset="2"/>
              </a:rPr>
              <a:t> </a:t>
            </a:r>
            <a:r>
              <a:rPr lang="de-DE" dirty="0" err="1" smtClean="0"/>
              <a:t>Euvolämie</a:t>
            </a:r>
            <a:endParaRPr lang="de-DE" dirty="0"/>
          </a:p>
        </p:txBody>
      </p:sp>
      <p:cxnSp>
        <p:nvCxnSpPr>
          <p:cNvPr id="13" name="Gerade Verbindung mit Pfeil 12"/>
          <p:cNvCxnSpPr/>
          <p:nvPr/>
        </p:nvCxnSpPr>
        <p:spPr>
          <a:xfrm flipH="1" flipV="1">
            <a:off x="3995936" y="4077072"/>
            <a:ext cx="288032" cy="172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1691680" y="602128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</a:rPr>
              <a:t>FE</a:t>
            </a:r>
            <a:r>
              <a:rPr lang="de-DE" baseline="-25000" dirty="0" smtClean="0">
                <a:latin typeface="Calibri" panose="020F0502020204030204" pitchFamily="34" charset="0"/>
              </a:rPr>
              <a:t>UA</a:t>
            </a:r>
            <a:r>
              <a:rPr lang="de-DE" dirty="0" smtClean="0">
                <a:latin typeface="Calibri" panose="020F0502020204030204" pitchFamily="34" charset="0"/>
              </a:rPr>
              <a:t>&gt;12%: SIAD</a:t>
            </a:r>
          </a:p>
          <a:p>
            <a:r>
              <a:rPr lang="de-DE" dirty="0">
                <a:latin typeface="Calibri" panose="020F0502020204030204" pitchFamily="34" charset="0"/>
              </a:rPr>
              <a:t>FE</a:t>
            </a:r>
            <a:r>
              <a:rPr lang="de-DE" baseline="-25000" dirty="0">
                <a:latin typeface="Calibri" panose="020F0502020204030204" pitchFamily="34" charset="0"/>
              </a:rPr>
              <a:t>UA</a:t>
            </a:r>
            <a:r>
              <a:rPr lang="de-DE" dirty="0" smtClean="0">
                <a:latin typeface="Calibri" panose="020F0502020204030204" pitchFamily="34" charset="0"/>
              </a:rPr>
              <a:t>&lt;12%: ECF</a:t>
            </a:r>
            <a:r>
              <a:rPr lang="de-DE" dirty="0" smtClean="0">
                <a:latin typeface="Calibri" panose="020F0502020204030204" pitchFamily="34" charset="0"/>
                <a:sym typeface="Symbol" panose="05050102010706020507" pitchFamily="18" charset="2"/>
              </a:rPr>
              <a:t></a:t>
            </a:r>
            <a:endParaRPr lang="de-DE" dirty="0">
              <a:latin typeface="Calibri" panose="020F0502020204030204" pitchFamily="34" charset="0"/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2550768" y="5515491"/>
            <a:ext cx="0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1403648" y="55657"/>
            <a:ext cx="244827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Na 118 mmol/l</a:t>
            </a:r>
            <a:endParaRPr lang="de-DE" dirty="0"/>
          </a:p>
        </p:txBody>
      </p:sp>
      <p:sp>
        <p:nvSpPr>
          <p:cNvPr id="15" name="Ellipse 14"/>
          <p:cNvSpPr/>
          <p:nvPr/>
        </p:nvSpPr>
        <p:spPr>
          <a:xfrm>
            <a:off x="3527884" y="4499833"/>
            <a:ext cx="1224136" cy="576064"/>
          </a:xfrm>
          <a:prstGeom prst="ellipse">
            <a:avLst/>
          </a:prstGeom>
          <a:noFill/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90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Bildgebung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de-DE" dirty="0" smtClean="0">
                <a:ea typeface="ＭＳ Ｐゴシック" pitchFamily="34" charset="-128"/>
              </a:rPr>
              <a:t>CT-Thorax: </a:t>
            </a:r>
            <a:r>
              <a:rPr lang="en-US" altLang="de-DE" dirty="0" err="1" smtClean="0">
                <a:ea typeface="ＭＳ Ｐゴシック" pitchFamily="34" charset="-128"/>
              </a:rPr>
              <a:t>unauffällig</a:t>
            </a:r>
            <a:r>
              <a:rPr lang="en-US" altLang="de-DE" dirty="0" smtClean="0">
                <a:ea typeface="ＭＳ Ｐゴシック" pitchFamily="34" charset="-128"/>
              </a:rPr>
              <a:t>, </a:t>
            </a:r>
            <a:r>
              <a:rPr lang="en-US" altLang="de-DE" dirty="0" err="1" smtClean="0">
                <a:ea typeface="ＭＳ Ｐゴシック" pitchFamily="34" charset="-128"/>
              </a:rPr>
              <a:t>keine</a:t>
            </a:r>
            <a:r>
              <a:rPr lang="en-US" altLang="de-DE" dirty="0" smtClean="0">
                <a:ea typeface="ＭＳ Ｐゴシック" pitchFamily="34" charset="-128"/>
              </a:rPr>
              <a:t> </a:t>
            </a:r>
            <a:r>
              <a:rPr lang="en-US" altLang="de-DE" dirty="0" err="1" smtClean="0">
                <a:ea typeface="ＭＳ Ｐゴシック" pitchFamily="34" charset="-128"/>
              </a:rPr>
              <a:t>Raumforderung</a:t>
            </a:r>
            <a:endParaRPr lang="en-US" altLang="de-DE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361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Hyponatriämie</a:t>
            </a: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66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9100" y="479426"/>
            <a:ext cx="8229600" cy="7969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MR </a:t>
            </a:r>
            <a:r>
              <a:rPr lang="en-US" dirty="0" err="1" smtClean="0"/>
              <a:t>Schädel</a:t>
            </a:r>
            <a:r>
              <a:rPr lang="en-US" dirty="0" smtClean="0"/>
              <a:t>: </a:t>
            </a:r>
            <a:r>
              <a:rPr lang="en-US" dirty="0" err="1" smtClean="0"/>
              <a:t>Hypophysenadenom</a:t>
            </a:r>
            <a:endParaRPr lang="en-US" dirty="0"/>
          </a:p>
        </p:txBody>
      </p:sp>
      <p:sp>
        <p:nvSpPr>
          <p:cNvPr id="18435" name="Line 2"/>
          <p:cNvSpPr>
            <a:spLocks noChangeShapeType="1"/>
          </p:cNvSpPr>
          <p:nvPr/>
        </p:nvSpPr>
        <p:spPr bwMode="auto">
          <a:xfrm>
            <a:off x="762000" y="1285875"/>
            <a:ext cx="7543800" cy="0"/>
          </a:xfrm>
          <a:prstGeom prst="line">
            <a:avLst/>
          </a:prstGeom>
          <a:noFill/>
          <a:ln w="38100">
            <a:solidFill>
              <a:srgbClr val="0066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1295400"/>
            <a:ext cx="7473950" cy="5129213"/>
          </a:xfrm>
        </p:spPr>
      </p:pic>
      <p:sp>
        <p:nvSpPr>
          <p:cNvPr id="9" name="Rechteck 8"/>
          <p:cNvSpPr/>
          <p:nvPr/>
        </p:nvSpPr>
        <p:spPr>
          <a:xfrm>
            <a:off x="762000" y="1285875"/>
            <a:ext cx="1073150" cy="11350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Pfeil nach rechts 5"/>
          <p:cNvSpPr/>
          <p:nvPr/>
        </p:nvSpPr>
        <p:spPr>
          <a:xfrm rot="1934617">
            <a:off x="3096628" y="3043840"/>
            <a:ext cx="1080120" cy="72008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rechts 6"/>
          <p:cNvSpPr/>
          <p:nvPr/>
        </p:nvSpPr>
        <p:spPr>
          <a:xfrm rot="19519881">
            <a:off x="3051541" y="4426763"/>
            <a:ext cx="1080120" cy="72008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86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Speziallabor</a:t>
            </a:r>
            <a:r>
              <a:rPr lang="en-US" dirty="0" smtClean="0"/>
              <a:t>: </a:t>
            </a:r>
            <a:r>
              <a:rPr lang="en-US" dirty="0" err="1" smtClean="0"/>
              <a:t>Hypophyseninsuffizienz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  <a:defRPr/>
            </a:pPr>
            <a:r>
              <a:rPr lang="en-US" altLang="de-DE" sz="2400" dirty="0" smtClean="0">
                <a:ea typeface="ＭＳ Ｐゴシック" pitchFamily="34" charset="-128"/>
              </a:rPr>
              <a:t>Cortisol (18 </a:t>
            </a:r>
            <a:r>
              <a:rPr lang="en-US" altLang="de-DE" sz="2400" dirty="0" err="1" smtClean="0">
                <a:ea typeface="ＭＳ Ｐゴシック" pitchFamily="34" charset="-128"/>
              </a:rPr>
              <a:t>Uhr</a:t>
            </a:r>
            <a:r>
              <a:rPr lang="en-US" altLang="de-DE" sz="2400" dirty="0" smtClean="0">
                <a:ea typeface="ＭＳ Ｐゴシック" pitchFamily="34" charset="-128"/>
              </a:rPr>
              <a:t>)		5µg/dl			(2,5-11,9)</a:t>
            </a:r>
          </a:p>
          <a:p>
            <a:pPr>
              <a:lnSpc>
                <a:spcPct val="70000"/>
              </a:lnSpc>
              <a:defRPr/>
            </a:pPr>
            <a:endParaRPr lang="en-US" altLang="de-DE" sz="2400" dirty="0" smtClean="0"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r>
              <a:rPr lang="en-US" altLang="de-DE" sz="2400" dirty="0" smtClean="0">
                <a:ea typeface="ＭＳ Ｐゴシック" pitchFamily="34" charset="-128"/>
              </a:rPr>
              <a:t>IGF-1			16,8 ng/ml	</a:t>
            </a:r>
            <a:r>
              <a:rPr lang="en-US" altLang="de-DE" sz="2400" dirty="0" smtClean="0">
                <a:ea typeface="ＭＳ Ｐゴシック" pitchFamily="34" charset="-128"/>
                <a:sym typeface="Symbol" panose="05050102010706020507" pitchFamily="18" charset="2"/>
              </a:rPr>
              <a:t></a:t>
            </a:r>
            <a:r>
              <a:rPr lang="en-US" altLang="de-DE" sz="2400" dirty="0" smtClean="0">
                <a:ea typeface="ＭＳ Ｐゴシック" pitchFamily="34" charset="-128"/>
              </a:rPr>
              <a:t>	(40,9- 179,2)</a:t>
            </a:r>
          </a:p>
          <a:p>
            <a:pPr>
              <a:lnSpc>
                <a:spcPct val="70000"/>
              </a:lnSpc>
              <a:defRPr/>
            </a:pPr>
            <a:endParaRPr lang="en-US" altLang="de-DE" sz="2400" dirty="0" smtClean="0"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r>
              <a:rPr lang="en-US" altLang="de-DE" sz="2400" dirty="0" err="1" smtClean="0">
                <a:ea typeface="ＭＳ Ｐゴシック" pitchFamily="34" charset="-128"/>
              </a:rPr>
              <a:t>Prolaktin</a:t>
            </a:r>
            <a:r>
              <a:rPr lang="en-US" altLang="de-DE" dirty="0">
                <a:ea typeface="ＭＳ Ｐゴシック" pitchFamily="34" charset="-128"/>
              </a:rPr>
              <a:t>	</a:t>
            </a:r>
            <a:r>
              <a:rPr lang="en-US" altLang="de-DE" dirty="0" smtClean="0">
                <a:ea typeface="ＭＳ Ｐゴシック" pitchFamily="34" charset="-128"/>
              </a:rPr>
              <a:t>		</a:t>
            </a:r>
            <a:r>
              <a:rPr lang="en-US" altLang="de-DE" sz="2400" dirty="0" smtClean="0">
                <a:ea typeface="ＭＳ Ｐゴシック" pitchFamily="34" charset="-128"/>
              </a:rPr>
              <a:t>5,6 µg/l		(2,1- 17,7)</a:t>
            </a:r>
          </a:p>
          <a:p>
            <a:pPr>
              <a:lnSpc>
                <a:spcPct val="70000"/>
              </a:lnSpc>
              <a:defRPr/>
            </a:pPr>
            <a:endParaRPr lang="en-US" altLang="de-DE" sz="2400" dirty="0" smtClean="0"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r>
              <a:rPr lang="en-US" altLang="de-DE" sz="2400" dirty="0" smtClean="0">
                <a:ea typeface="ＭＳ Ｐゴシック" pitchFamily="34" charset="-128"/>
              </a:rPr>
              <a:t>LH				0,5 IU/l	 	</a:t>
            </a:r>
            <a:r>
              <a:rPr lang="en-US" altLang="de-DE" dirty="0">
                <a:ea typeface="ＭＳ Ｐゴシック" pitchFamily="34" charset="-128"/>
                <a:sym typeface="Symbol" panose="05050102010706020507" pitchFamily="18" charset="2"/>
              </a:rPr>
              <a:t>  </a:t>
            </a:r>
            <a:r>
              <a:rPr lang="en-US" altLang="de-DE" sz="2400" dirty="0" smtClean="0">
                <a:ea typeface="ＭＳ Ｐゴシック" pitchFamily="34" charset="-128"/>
              </a:rPr>
              <a:t>	(3,1- 34,6)</a:t>
            </a:r>
          </a:p>
          <a:p>
            <a:pPr>
              <a:lnSpc>
                <a:spcPct val="70000"/>
              </a:lnSpc>
              <a:defRPr/>
            </a:pPr>
            <a:endParaRPr lang="en-US" altLang="de-DE" sz="2400" dirty="0" smtClean="0"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r>
              <a:rPr lang="en-US" altLang="de-DE" sz="2400" dirty="0" smtClean="0">
                <a:ea typeface="ＭＳ Ｐゴシック" pitchFamily="34" charset="-128"/>
              </a:rPr>
              <a:t>FSH				2,38 IU/l		(2,0- 67,2)</a:t>
            </a:r>
          </a:p>
          <a:p>
            <a:pPr>
              <a:lnSpc>
                <a:spcPct val="70000"/>
              </a:lnSpc>
              <a:defRPr/>
            </a:pPr>
            <a:endParaRPr lang="en-US" altLang="de-DE" sz="2400" dirty="0" smtClean="0"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r>
              <a:rPr lang="en-US" altLang="de-DE" sz="2400" dirty="0" err="1" smtClean="0">
                <a:ea typeface="ＭＳ Ｐゴシック" pitchFamily="34" charset="-128"/>
              </a:rPr>
              <a:t>Testosteron</a:t>
            </a:r>
            <a:r>
              <a:rPr lang="en-US" altLang="de-DE" dirty="0">
                <a:ea typeface="ＭＳ Ｐゴシック" pitchFamily="34" charset="-128"/>
              </a:rPr>
              <a:t>	</a:t>
            </a:r>
            <a:r>
              <a:rPr lang="en-US" altLang="de-DE" dirty="0" smtClean="0">
                <a:ea typeface="ＭＳ Ｐゴシック" pitchFamily="34" charset="-128"/>
              </a:rPr>
              <a:t>		</a:t>
            </a:r>
            <a:r>
              <a:rPr lang="en-US" altLang="de-DE" sz="2400" dirty="0" smtClean="0">
                <a:ea typeface="ＭＳ Ｐゴシック" pitchFamily="34" charset="-128"/>
              </a:rPr>
              <a:t>0,13µg/l	</a:t>
            </a:r>
            <a:r>
              <a:rPr lang="en-US" altLang="de-DE" dirty="0">
                <a:ea typeface="ＭＳ Ｐゴシック" pitchFamily="34" charset="-128"/>
                <a:sym typeface="Symbol" panose="05050102010706020507" pitchFamily="18" charset="2"/>
              </a:rPr>
              <a:t>  </a:t>
            </a:r>
            <a:r>
              <a:rPr lang="en-US" altLang="de-DE" sz="2400" dirty="0" smtClean="0">
                <a:ea typeface="ＭＳ Ｐゴシック" pitchFamily="34" charset="-128"/>
              </a:rPr>
              <a:t>	(3,5- 9,0)</a:t>
            </a:r>
          </a:p>
          <a:p>
            <a:pPr>
              <a:lnSpc>
                <a:spcPct val="70000"/>
              </a:lnSpc>
              <a:defRPr/>
            </a:pPr>
            <a:endParaRPr lang="en-US" altLang="de-DE" sz="2400" dirty="0" smtClean="0"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r>
              <a:rPr lang="en-US" altLang="de-DE" sz="2400" dirty="0" smtClean="0">
                <a:ea typeface="ＭＳ Ｐゴシック" pitchFamily="34" charset="-128"/>
              </a:rPr>
              <a:t>DHEA-S			0,15mg/l	</a:t>
            </a:r>
            <a:r>
              <a:rPr lang="en-US" altLang="de-DE" dirty="0">
                <a:ea typeface="ＭＳ Ｐゴシック" pitchFamily="34" charset="-128"/>
                <a:sym typeface="Symbol" panose="05050102010706020507" pitchFamily="18" charset="2"/>
              </a:rPr>
              <a:t>  </a:t>
            </a:r>
            <a:r>
              <a:rPr lang="en-US" altLang="de-DE" sz="2400" dirty="0" smtClean="0">
                <a:ea typeface="ＭＳ Ｐゴシック" pitchFamily="34" charset="-128"/>
              </a:rPr>
              <a:t>	(0,28- 1,75)</a:t>
            </a:r>
          </a:p>
        </p:txBody>
      </p:sp>
    </p:spTree>
    <p:extLst>
      <p:ext uri="{BB962C8B-B14F-4D97-AF65-F5344CB8AC3E}">
        <p14:creationId xmlns:p14="http://schemas.microsoft.com/office/powerpoint/2010/main" val="7668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Mikrobiologie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2600" b="1" dirty="0" smtClean="0">
                <a:ea typeface="ＭＳ Ｐゴシック" pitchFamily="34" charset="-128"/>
              </a:rPr>
              <a:t>Influenza-B </a:t>
            </a:r>
            <a:r>
              <a:rPr lang="en-US" altLang="en-US" sz="2600" b="1" dirty="0" err="1" smtClean="0">
                <a:ea typeface="ＭＳ Ｐゴシック" pitchFamily="34" charset="-128"/>
              </a:rPr>
              <a:t>positiv</a:t>
            </a:r>
            <a:r>
              <a:rPr lang="en-US" altLang="en-US" sz="2600" b="1" dirty="0" smtClean="0">
                <a:ea typeface="ＭＳ Ｐゴシック" pitchFamily="34" charset="-128"/>
              </a:rPr>
              <a:t> (5,6 x 10</a:t>
            </a:r>
            <a:r>
              <a:rPr lang="en-US" altLang="en-US" sz="2600" b="1" baseline="30000" dirty="0" smtClean="0">
                <a:ea typeface="ＭＳ Ｐゴシック" pitchFamily="34" charset="-128"/>
              </a:rPr>
              <a:t>4</a:t>
            </a:r>
            <a:r>
              <a:rPr lang="en-US" altLang="en-US" sz="2600" b="1" dirty="0" smtClean="0">
                <a:ea typeface="ＭＳ Ｐゴシック" pitchFamily="34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020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191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Diagnose + </a:t>
            </a:r>
            <a:r>
              <a:rPr lang="en-US" dirty="0" err="1" smtClean="0"/>
              <a:t>Therapie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908348"/>
            <a:ext cx="8640960" cy="5328964"/>
          </a:xfrm>
        </p:spPr>
        <p:txBody>
          <a:bodyPr>
            <a:noAutofit/>
          </a:bodyPr>
          <a:lstStyle/>
          <a:p>
            <a:pPr>
              <a:lnSpc>
                <a:spcPct val="190000"/>
              </a:lnSpc>
              <a:defRPr/>
            </a:pPr>
            <a:r>
              <a:rPr lang="en-US" altLang="de-DE" sz="2000" b="1" dirty="0" err="1" smtClean="0">
                <a:ea typeface="ＭＳ Ｐゴシック" pitchFamily="34" charset="-128"/>
              </a:rPr>
              <a:t>Hormoninaktives</a:t>
            </a:r>
            <a:r>
              <a:rPr lang="en-US" altLang="de-DE" sz="2000" b="1" dirty="0" smtClean="0">
                <a:ea typeface="ＭＳ Ｐゴシック" pitchFamily="34" charset="-128"/>
              </a:rPr>
              <a:t> </a:t>
            </a:r>
            <a:r>
              <a:rPr lang="en-US" altLang="de-DE" sz="2000" b="1" dirty="0" err="1" smtClean="0">
                <a:ea typeface="ＭＳ Ｐゴシック" pitchFamily="34" charset="-128"/>
              </a:rPr>
              <a:t>Makroadenom</a:t>
            </a:r>
            <a:r>
              <a:rPr lang="en-US" altLang="de-DE" sz="2000" b="1" dirty="0" smtClean="0">
                <a:ea typeface="ＭＳ Ｐゴシック" pitchFamily="34" charset="-128"/>
              </a:rPr>
              <a:t> der </a:t>
            </a:r>
            <a:r>
              <a:rPr lang="en-US" altLang="de-DE" sz="2000" b="1" dirty="0" err="1" smtClean="0">
                <a:ea typeface="ＭＳ Ｐゴシック" pitchFamily="34" charset="-128"/>
              </a:rPr>
              <a:t>Hypophyse</a:t>
            </a:r>
            <a:r>
              <a:rPr lang="en-US" altLang="de-DE" sz="2000" b="1" dirty="0" err="1" smtClean="0">
                <a:ea typeface="ＭＳ Ｐゴシック" pitchFamily="34" charset="-128"/>
                <a:sym typeface="Wingdings" pitchFamily="2" charset="2"/>
              </a:rPr>
              <a:t></a:t>
            </a:r>
            <a:r>
              <a:rPr lang="en-US" altLang="de-DE" sz="2000" b="1" dirty="0" err="1" smtClean="0">
                <a:ea typeface="ＭＳ Ｐゴシック" pitchFamily="34" charset="-128"/>
              </a:rPr>
              <a:t>Hypophyseninsuffizienz</a:t>
            </a:r>
            <a:r>
              <a:rPr lang="en-US" altLang="de-DE" sz="2000" dirty="0" smtClean="0">
                <a:ea typeface="ＭＳ Ｐゴシック" pitchFamily="34" charset="-128"/>
              </a:rPr>
              <a:t>:</a:t>
            </a:r>
          </a:p>
          <a:p>
            <a:pPr lvl="1">
              <a:lnSpc>
                <a:spcPct val="190000"/>
              </a:lnSpc>
              <a:defRPr/>
            </a:pPr>
            <a:r>
              <a:rPr lang="en-US" altLang="de-DE" sz="1800" dirty="0" err="1" smtClean="0">
                <a:ea typeface="ＭＳ Ｐゴシック" pitchFamily="34" charset="-128"/>
              </a:rPr>
              <a:t>Sek</a:t>
            </a:r>
            <a:r>
              <a:rPr lang="en-US" altLang="de-DE" sz="1800" dirty="0" smtClean="0">
                <a:ea typeface="ＭＳ Ｐゴシック" pitchFamily="34" charset="-128"/>
              </a:rPr>
              <a:t>. </a:t>
            </a:r>
            <a:r>
              <a:rPr lang="en-US" altLang="de-DE" sz="1800" dirty="0" err="1" smtClean="0">
                <a:ea typeface="ＭＳ Ｐゴシック" pitchFamily="34" charset="-128"/>
              </a:rPr>
              <a:t>Hypokortisolismus</a:t>
            </a:r>
            <a:r>
              <a:rPr lang="en-US" altLang="de-DE" sz="1800" dirty="0" smtClean="0">
                <a:ea typeface="ＭＳ Ｐゴシック" pitchFamily="34" charset="-128"/>
              </a:rPr>
              <a:t> </a:t>
            </a:r>
            <a:r>
              <a:rPr lang="en-US" altLang="de-DE" sz="1800" dirty="0" err="1" smtClean="0">
                <a:ea typeface="ＭＳ Ｐゴシック" pitchFamily="34" charset="-128"/>
              </a:rPr>
              <a:t>wg</a:t>
            </a:r>
            <a:r>
              <a:rPr lang="en-US" altLang="de-DE" sz="1800" dirty="0" smtClean="0">
                <a:ea typeface="ＭＳ Ｐゴシック" pitchFamily="34" charset="-128"/>
              </a:rPr>
              <a:t> ACTH-</a:t>
            </a:r>
            <a:r>
              <a:rPr lang="en-US" altLang="de-DE" sz="1800" dirty="0" err="1" smtClean="0">
                <a:ea typeface="ＭＳ Ｐゴシック" pitchFamily="34" charset="-128"/>
              </a:rPr>
              <a:t>Mangel</a:t>
            </a:r>
            <a:endParaRPr lang="en-US" altLang="de-DE" sz="1800" dirty="0" smtClean="0">
              <a:ea typeface="ＭＳ Ｐゴシック" pitchFamily="34" charset="-128"/>
            </a:endParaRPr>
          </a:p>
          <a:p>
            <a:pPr lvl="1">
              <a:lnSpc>
                <a:spcPct val="190000"/>
              </a:lnSpc>
              <a:buFont typeface="Symbol" panose="05050102010706020507" pitchFamily="18" charset="2"/>
              <a:buChar char="Þ"/>
              <a:defRPr/>
            </a:pPr>
            <a:r>
              <a:rPr lang="en-US" altLang="de-DE" sz="1800" dirty="0" err="1" smtClean="0">
                <a:ea typeface="ＭＳ Ｐゴシック" pitchFamily="34" charset="-128"/>
                <a:sym typeface="Symbol" panose="05050102010706020507" pitchFamily="18" charset="2"/>
              </a:rPr>
              <a:t>Erhöhte</a:t>
            </a:r>
            <a:r>
              <a:rPr lang="en-US" altLang="de-DE" sz="1800" dirty="0" smtClean="0">
                <a:ea typeface="ＭＳ Ｐゴシック" pitchFamily="34" charset="-128"/>
                <a:sym typeface="Symbol" panose="05050102010706020507" pitchFamily="18" charset="2"/>
              </a:rPr>
              <a:t> ADH-</a:t>
            </a:r>
            <a:r>
              <a:rPr lang="en-US" altLang="de-DE" sz="1800" dirty="0" err="1" smtClean="0">
                <a:ea typeface="ＭＳ Ｐゴシック" pitchFamily="34" charset="-128"/>
                <a:sym typeface="Symbol" panose="05050102010706020507" pitchFamily="18" charset="2"/>
              </a:rPr>
              <a:t>Ausschüttung</a:t>
            </a:r>
            <a:r>
              <a:rPr lang="en-US" altLang="de-DE" sz="1800" dirty="0" smtClean="0">
                <a:ea typeface="ＭＳ Ｐゴシック" pitchFamily="34" charset="-128"/>
                <a:sym typeface="Symbol" panose="05050102010706020507" pitchFamily="18" charset="2"/>
              </a:rPr>
              <a:t> </a:t>
            </a:r>
            <a:r>
              <a:rPr lang="en-US" altLang="de-DE" sz="1800" dirty="0" err="1" smtClean="0">
                <a:ea typeface="ＭＳ Ｐゴシック" pitchFamily="34" charset="-128"/>
                <a:sym typeface="Symbol" panose="05050102010706020507" pitchFamily="18" charset="2"/>
              </a:rPr>
              <a:t>wegen</a:t>
            </a:r>
            <a:r>
              <a:rPr lang="en-US" altLang="de-DE" sz="1800" dirty="0" smtClean="0">
                <a:ea typeface="ＭＳ Ｐゴシック" pitchFamily="34" charset="-128"/>
                <a:sym typeface="Symbol" panose="05050102010706020507" pitchFamily="18" charset="2"/>
              </a:rPr>
              <a:t> </a:t>
            </a:r>
            <a:r>
              <a:rPr lang="en-US" altLang="de-DE" sz="1800" dirty="0" err="1" smtClean="0">
                <a:ea typeface="ＭＳ Ｐゴシック" pitchFamily="34" charset="-128"/>
                <a:sym typeface="Symbol" panose="05050102010706020507" pitchFamily="18" charset="2"/>
              </a:rPr>
              <a:t>fehlender</a:t>
            </a:r>
            <a:r>
              <a:rPr lang="en-US" altLang="de-DE" sz="1800" dirty="0" smtClean="0">
                <a:ea typeface="ＭＳ Ｐゴシック" pitchFamily="34" charset="-128"/>
                <a:sym typeface="Symbol" panose="05050102010706020507" pitchFamily="18" charset="2"/>
              </a:rPr>
              <a:t> feedback-</a:t>
            </a:r>
            <a:r>
              <a:rPr lang="en-US" altLang="de-DE" sz="1800" dirty="0" err="1" smtClean="0">
                <a:ea typeface="ＭＳ Ｐゴシック" pitchFamily="34" charset="-128"/>
                <a:sym typeface="Symbol" panose="05050102010706020507" pitchFamily="18" charset="2"/>
              </a:rPr>
              <a:t>Hemmung</a:t>
            </a:r>
            <a:r>
              <a:rPr lang="en-US" altLang="de-DE" sz="1800" dirty="0" smtClean="0">
                <a:ea typeface="ＭＳ Ｐゴシック" pitchFamily="34" charset="-128"/>
                <a:sym typeface="Symbol" panose="05050102010706020507" pitchFamily="18" charset="2"/>
              </a:rPr>
              <a:t> </a:t>
            </a:r>
            <a:r>
              <a:rPr lang="en-US" altLang="de-DE" sz="1800" dirty="0" err="1" smtClean="0">
                <a:ea typeface="ＭＳ Ｐゴシック" pitchFamily="34" charset="-128"/>
                <a:sym typeface="Symbol" panose="05050102010706020507" pitchFamily="18" charset="2"/>
              </a:rPr>
              <a:t>durch</a:t>
            </a:r>
            <a:r>
              <a:rPr lang="en-US" altLang="de-DE" sz="1800" dirty="0" smtClean="0">
                <a:ea typeface="ＭＳ Ｐゴシック" pitchFamily="34" charset="-128"/>
                <a:sym typeface="Symbol" panose="05050102010706020507" pitchFamily="18" charset="2"/>
              </a:rPr>
              <a:t> </a:t>
            </a:r>
            <a:r>
              <a:rPr lang="en-US" altLang="de-DE" sz="1800" dirty="0" err="1" smtClean="0">
                <a:ea typeface="ＭＳ Ｐゴシック" pitchFamily="34" charset="-128"/>
                <a:sym typeface="Symbol" panose="05050102010706020507" pitchFamily="18" charset="2"/>
              </a:rPr>
              <a:t>Kortisol</a:t>
            </a:r>
            <a:endParaRPr lang="en-US" altLang="de-DE" sz="1800" dirty="0" smtClean="0">
              <a:ea typeface="ＭＳ Ｐゴシック" pitchFamily="34" charset="-128"/>
              <a:sym typeface="Symbol" panose="05050102010706020507" pitchFamily="18" charset="2"/>
            </a:endParaRPr>
          </a:p>
          <a:p>
            <a:pPr lvl="1">
              <a:lnSpc>
                <a:spcPct val="190000"/>
              </a:lnSpc>
              <a:buFont typeface="Symbol" panose="05050102010706020507" pitchFamily="18" charset="2"/>
              <a:buChar char="Þ"/>
              <a:defRPr/>
            </a:pPr>
            <a:r>
              <a:rPr lang="en-US" altLang="de-DE" sz="1800" dirty="0" smtClean="0">
                <a:ea typeface="ＭＳ Ｐゴシック" pitchFamily="34" charset="-128"/>
              </a:rPr>
              <a:t>SIADH-</a:t>
            </a:r>
            <a:r>
              <a:rPr lang="en-US" altLang="de-DE" sz="1800" dirty="0" err="1" smtClean="0">
                <a:ea typeface="ＭＳ Ｐゴシック" pitchFamily="34" charset="-128"/>
              </a:rPr>
              <a:t>Bild</a:t>
            </a:r>
            <a:r>
              <a:rPr lang="en-US" altLang="de-DE" sz="1800" dirty="0" smtClean="0">
                <a:ea typeface="ＭＳ Ｐゴシック" pitchFamily="34" charset="-128"/>
              </a:rPr>
              <a:t> </a:t>
            </a:r>
            <a:r>
              <a:rPr lang="en-US" altLang="de-DE" sz="1800" dirty="0" err="1" smtClean="0">
                <a:ea typeface="ＭＳ Ｐゴシック" pitchFamily="34" charset="-128"/>
              </a:rPr>
              <a:t>mit</a:t>
            </a:r>
            <a:r>
              <a:rPr lang="en-US" altLang="de-DE" sz="1800" dirty="0" smtClean="0">
                <a:ea typeface="ＭＳ Ｐゴシック" pitchFamily="34" charset="-128"/>
              </a:rPr>
              <a:t> </a:t>
            </a:r>
            <a:r>
              <a:rPr lang="en-US" altLang="de-DE" sz="1800" dirty="0" err="1" smtClean="0">
                <a:ea typeface="ＭＳ Ｐゴシック" pitchFamily="34" charset="-128"/>
              </a:rPr>
              <a:t>hypoosmolaler</a:t>
            </a:r>
            <a:r>
              <a:rPr lang="en-US" altLang="de-DE" sz="1800" dirty="0" smtClean="0">
                <a:ea typeface="ＭＳ Ｐゴシック" pitchFamily="34" charset="-128"/>
              </a:rPr>
              <a:t>, </a:t>
            </a:r>
            <a:r>
              <a:rPr lang="en-US" altLang="de-DE" sz="1800" dirty="0" err="1" smtClean="0">
                <a:ea typeface="ＭＳ Ｐゴシック" pitchFamily="34" charset="-128"/>
              </a:rPr>
              <a:t>euvolämer</a:t>
            </a:r>
            <a:r>
              <a:rPr lang="en-US" altLang="de-DE" sz="1800" dirty="0" smtClean="0">
                <a:ea typeface="ＭＳ Ｐゴシック" pitchFamily="34" charset="-128"/>
              </a:rPr>
              <a:t> </a:t>
            </a:r>
            <a:r>
              <a:rPr lang="en-US" altLang="de-DE" sz="1800" dirty="0" err="1" smtClean="0">
                <a:ea typeface="ＭＳ Ｐゴシック" pitchFamily="34" charset="-128"/>
              </a:rPr>
              <a:t>Hyponatriämie</a:t>
            </a:r>
            <a:endParaRPr lang="en-US" altLang="de-DE" sz="1800" dirty="0" smtClean="0">
              <a:ea typeface="ＭＳ Ｐゴシック" pitchFamily="34" charset="-128"/>
            </a:endParaRPr>
          </a:p>
          <a:p>
            <a:pPr>
              <a:lnSpc>
                <a:spcPct val="190000"/>
              </a:lnSpc>
              <a:defRPr/>
            </a:pPr>
            <a:r>
              <a:rPr lang="en-US" altLang="de-DE" sz="2000" dirty="0" err="1" smtClean="0">
                <a:ea typeface="ＭＳ Ｐゴシック" pitchFamily="34" charset="-128"/>
              </a:rPr>
              <a:t>Schwere</a:t>
            </a:r>
            <a:r>
              <a:rPr lang="en-US" altLang="de-DE" sz="2000" dirty="0" smtClean="0">
                <a:ea typeface="ＭＳ Ｐゴシック" pitchFamily="34" charset="-128"/>
              </a:rPr>
              <a:t> </a:t>
            </a:r>
            <a:r>
              <a:rPr lang="en-US" altLang="de-DE" sz="2000" dirty="0" err="1" smtClean="0">
                <a:ea typeface="ＭＳ Ｐゴシック" pitchFamily="34" charset="-128"/>
              </a:rPr>
              <a:t>Klinik</a:t>
            </a:r>
            <a:r>
              <a:rPr lang="en-US" altLang="de-DE" sz="2000" dirty="0">
                <a:ea typeface="ＭＳ Ｐゴシック" pitchFamily="34" charset="-128"/>
              </a:rPr>
              <a:t> (“Addison-</a:t>
            </a:r>
            <a:r>
              <a:rPr lang="en-US" altLang="de-DE" sz="2000" dirty="0" err="1">
                <a:ea typeface="ＭＳ Ｐゴシック" pitchFamily="34" charset="-128"/>
              </a:rPr>
              <a:t>Krise</a:t>
            </a:r>
            <a:r>
              <a:rPr lang="en-US" altLang="de-DE" sz="2000" dirty="0">
                <a:ea typeface="ＭＳ Ｐゴシック" pitchFamily="34" charset="-128"/>
              </a:rPr>
              <a:t>”) </a:t>
            </a:r>
            <a:r>
              <a:rPr lang="en-US" altLang="de-DE" sz="2000" dirty="0" err="1" smtClean="0">
                <a:ea typeface="ＭＳ Ｐゴシック" pitchFamily="34" charset="-128"/>
              </a:rPr>
              <a:t>getriggert</a:t>
            </a:r>
            <a:r>
              <a:rPr lang="en-US" altLang="de-DE" sz="2000" dirty="0" smtClean="0">
                <a:ea typeface="ＭＳ Ｐゴシック" pitchFamily="34" charset="-128"/>
              </a:rPr>
              <a:t> </a:t>
            </a:r>
            <a:r>
              <a:rPr lang="en-US" altLang="de-DE" sz="2000" dirty="0" err="1" smtClean="0">
                <a:ea typeface="ＭＳ Ｐゴシック" pitchFamily="34" charset="-128"/>
              </a:rPr>
              <a:t>durch</a:t>
            </a:r>
            <a:r>
              <a:rPr lang="en-US" altLang="de-DE" sz="2000" dirty="0" smtClean="0">
                <a:ea typeface="ＭＳ Ｐゴシック" pitchFamily="34" charset="-128"/>
              </a:rPr>
              <a:t> </a:t>
            </a:r>
            <a:r>
              <a:rPr lang="en-US" altLang="de-DE" sz="2000" dirty="0" err="1" smtClean="0">
                <a:ea typeface="ＭＳ Ｐゴシック" pitchFamily="34" charset="-128"/>
              </a:rPr>
              <a:t>akute</a:t>
            </a:r>
            <a:r>
              <a:rPr lang="en-US" altLang="de-DE" sz="2000" dirty="0" smtClean="0">
                <a:ea typeface="ＭＳ Ｐゴシック" pitchFamily="34" charset="-128"/>
              </a:rPr>
              <a:t> Influenza B </a:t>
            </a:r>
            <a:r>
              <a:rPr lang="en-US" altLang="de-DE" sz="2000" dirty="0" err="1" smtClean="0">
                <a:ea typeface="ＭＳ Ｐゴシック" pitchFamily="34" charset="-128"/>
              </a:rPr>
              <a:t>Infektion</a:t>
            </a:r>
            <a:endParaRPr lang="en-US" altLang="de-DE" sz="2000" dirty="0" smtClean="0">
              <a:ea typeface="ＭＳ Ｐゴシック" pitchFamily="34" charset="-128"/>
            </a:endParaRPr>
          </a:p>
          <a:p>
            <a:pPr>
              <a:lnSpc>
                <a:spcPct val="190000"/>
              </a:lnSpc>
              <a:defRPr/>
            </a:pPr>
            <a:r>
              <a:rPr lang="en-US" altLang="de-DE" sz="2000" b="1" dirty="0" err="1" smtClean="0">
                <a:ea typeface="ＭＳ Ｐゴシック" pitchFamily="34" charset="-128"/>
              </a:rPr>
              <a:t>Therapie</a:t>
            </a:r>
            <a:r>
              <a:rPr lang="en-US" altLang="de-DE" sz="2000" b="1" dirty="0" smtClean="0">
                <a:ea typeface="ＭＳ Ｐゴシック" pitchFamily="34" charset="-128"/>
              </a:rPr>
              <a:t>: </a:t>
            </a:r>
            <a:r>
              <a:rPr lang="en-US" altLang="de-DE" sz="2000" dirty="0" err="1" smtClean="0">
                <a:ea typeface="ＭＳ Ｐゴシック" pitchFamily="34" charset="-128"/>
              </a:rPr>
              <a:t>Hydrocortison</a:t>
            </a:r>
            <a:r>
              <a:rPr lang="en-US" altLang="de-DE" sz="2000" dirty="0" smtClean="0">
                <a:ea typeface="ＭＳ Ｐゴシック" pitchFamily="34" charset="-128"/>
              </a:rPr>
              <a:t>, </a:t>
            </a:r>
            <a:r>
              <a:rPr lang="en-US" altLang="de-DE" sz="2000" dirty="0" err="1" smtClean="0">
                <a:ea typeface="ＭＳ Ｐゴシック" pitchFamily="34" charset="-128"/>
              </a:rPr>
              <a:t>daraufhin</a:t>
            </a:r>
            <a:r>
              <a:rPr lang="en-US" altLang="de-DE" sz="2000" dirty="0" smtClean="0">
                <a:ea typeface="ＭＳ Ｐゴシック" pitchFamily="34" charset="-128"/>
              </a:rPr>
              <a:t> </a:t>
            </a:r>
            <a:r>
              <a:rPr lang="en-US" altLang="de-DE" sz="2000" dirty="0" err="1" smtClean="0">
                <a:ea typeface="ＭＳ Ｐゴシック" pitchFamily="34" charset="-128"/>
              </a:rPr>
              <a:t>rascher</a:t>
            </a:r>
            <a:r>
              <a:rPr lang="en-US" altLang="de-DE" sz="2000" dirty="0" smtClean="0">
                <a:ea typeface="ＭＳ Ｐゴシック" pitchFamily="34" charset="-128"/>
              </a:rPr>
              <a:t> Na-</a:t>
            </a:r>
            <a:r>
              <a:rPr lang="en-US" altLang="de-DE" sz="2000" dirty="0" err="1" smtClean="0">
                <a:ea typeface="ＭＳ Ｐゴシック" pitchFamily="34" charset="-128"/>
              </a:rPr>
              <a:t>Anstieg</a:t>
            </a:r>
            <a:r>
              <a:rPr lang="en-US" altLang="de-DE" sz="2000" dirty="0" smtClean="0">
                <a:ea typeface="ＭＳ Ｐゴシック" pitchFamily="34" charset="-128"/>
              </a:rPr>
              <a:t>, der </a:t>
            </a:r>
            <a:r>
              <a:rPr lang="en-US" altLang="de-DE" sz="2000" dirty="0" err="1" smtClean="0">
                <a:ea typeface="ＭＳ Ｐゴシック" pitchFamily="34" charset="-128"/>
              </a:rPr>
              <a:t>mit</a:t>
            </a:r>
            <a:r>
              <a:rPr lang="en-US" altLang="de-DE" sz="2000" dirty="0" smtClean="0">
                <a:ea typeface="ＭＳ Ｐゴシック" pitchFamily="34" charset="-128"/>
              </a:rPr>
              <a:t> </a:t>
            </a:r>
            <a:r>
              <a:rPr lang="en-US" altLang="de-DE" sz="2000" dirty="0" err="1" smtClean="0">
                <a:ea typeface="ＭＳ Ｐゴシック" pitchFamily="34" charset="-128"/>
              </a:rPr>
              <a:t>NaCl</a:t>
            </a:r>
            <a:r>
              <a:rPr lang="en-US" altLang="de-DE" sz="2000" dirty="0" smtClean="0">
                <a:ea typeface="ＭＳ Ｐゴシック" pitchFamily="34" charset="-128"/>
              </a:rPr>
              <a:t> 0.9% und </a:t>
            </a:r>
            <a:r>
              <a:rPr lang="en-US" altLang="de-DE" sz="2000" dirty="0" err="1" smtClean="0">
                <a:ea typeface="ＭＳ Ｐゴシック" pitchFamily="34" charset="-128"/>
              </a:rPr>
              <a:t>teilweise</a:t>
            </a:r>
            <a:r>
              <a:rPr lang="en-US" altLang="de-DE" sz="2000" dirty="0" smtClean="0">
                <a:ea typeface="ＭＳ Ｐゴシック" pitchFamily="34" charset="-128"/>
              </a:rPr>
              <a:t> G5% </a:t>
            </a:r>
            <a:r>
              <a:rPr lang="en-US" altLang="de-DE" sz="2000" dirty="0" err="1" smtClean="0">
                <a:ea typeface="ＭＳ Ｐゴシック" pitchFamily="34" charset="-128"/>
              </a:rPr>
              <a:t>gebremst</a:t>
            </a:r>
            <a:r>
              <a:rPr lang="en-US" altLang="de-DE" sz="2000" dirty="0" smtClean="0">
                <a:ea typeface="ＭＳ Ｐゴシック" pitchFamily="34" charset="-128"/>
              </a:rPr>
              <a:t> </a:t>
            </a:r>
            <a:r>
              <a:rPr lang="en-US" altLang="de-DE" sz="2000" dirty="0" err="1" smtClean="0">
                <a:ea typeface="ＭＳ Ｐゴシック" pitchFamily="34" charset="-128"/>
              </a:rPr>
              <a:t>werden</a:t>
            </a:r>
            <a:r>
              <a:rPr lang="en-US" altLang="de-DE" sz="2000" dirty="0" smtClean="0">
                <a:ea typeface="ＭＳ Ｐゴシック" pitchFamily="34" charset="-128"/>
              </a:rPr>
              <a:t> </a:t>
            </a:r>
            <a:r>
              <a:rPr lang="en-US" altLang="de-DE" sz="2000" dirty="0" err="1" smtClean="0">
                <a:ea typeface="ＭＳ Ｐゴシック" pitchFamily="34" charset="-128"/>
              </a:rPr>
              <a:t>musste</a:t>
            </a:r>
            <a:endParaRPr lang="en-US" altLang="de-DE" sz="2000" dirty="0" smtClean="0">
              <a:ea typeface="ＭＳ Ｐゴシック" pitchFamily="34" charset="-128"/>
            </a:endParaRPr>
          </a:p>
          <a:p>
            <a:pPr>
              <a:lnSpc>
                <a:spcPct val="190000"/>
              </a:lnSpc>
              <a:defRPr/>
            </a:pPr>
            <a:r>
              <a:rPr lang="en-US" altLang="de-DE" sz="2000" b="1" dirty="0" err="1" smtClean="0">
                <a:ea typeface="ＭＳ Ｐゴシック" pitchFamily="34" charset="-128"/>
              </a:rPr>
              <a:t>Nach</a:t>
            </a:r>
            <a:r>
              <a:rPr lang="en-US" altLang="de-DE" sz="2000" b="1" dirty="0" smtClean="0">
                <a:ea typeface="ＭＳ Ｐゴシック" pitchFamily="34" charset="-128"/>
              </a:rPr>
              <a:t> 3 </a:t>
            </a:r>
            <a:r>
              <a:rPr lang="en-US" altLang="de-DE" sz="2000" b="1" dirty="0" err="1" smtClean="0">
                <a:ea typeface="ＭＳ Ｐゴシック" pitchFamily="34" charset="-128"/>
              </a:rPr>
              <a:t>Monaten</a:t>
            </a:r>
            <a:r>
              <a:rPr lang="en-US" altLang="de-DE" sz="2000" b="1" dirty="0" smtClean="0">
                <a:ea typeface="ＭＳ Ｐゴシック" pitchFamily="34" charset="-128"/>
              </a:rPr>
              <a:t> OP</a:t>
            </a:r>
            <a:r>
              <a:rPr lang="en-US" altLang="de-DE" sz="2000" dirty="0" smtClean="0">
                <a:ea typeface="ＭＳ Ｐゴシック" pitchFamily="34" charset="-128"/>
              </a:rPr>
              <a:t>, 2 </a:t>
            </a:r>
            <a:r>
              <a:rPr lang="en-US" altLang="de-DE" sz="2000" dirty="0" err="1" smtClean="0">
                <a:ea typeface="ＭＳ Ｐゴシック" pitchFamily="34" charset="-128"/>
              </a:rPr>
              <a:t>Jahre</a:t>
            </a:r>
            <a:r>
              <a:rPr lang="en-US" altLang="de-DE" sz="2000" dirty="0" smtClean="0">
                <a:ea typeface="ＭＳ Ｐゴシック" pitchFamily="34" charset="-128"/>
              </a:rPr>
              <a:t> </a:t>
            </a:r>
            <a:r>
              <a:rPr lang="en-US" altLang="de-DE" sz="2000" dirty="0" err="1" smtClean="0">
                <a:ea typeface="ＭＳ Ｐゴシック" pitchFamily="34" charset="-128"/>
              </a:rPr>
              <a:t>später</a:t>
            </a:r>
            <a:r>
              <a:rPr lang="en-US" altLang="de-DE" sz="2000" dirty="0" smtClean="0">
                <a:ea typeface="ＭＳ Ｐゴシック" pitchFamily="34" charset="-128"/>
              </a:rPr>
              <a:t> </a:t>
            </a:r>
            <a:r>
              <a:rPr lang="en-US" altLang="de-DE" sz="2000" dirty="0" err="1" smtClean="0">
                <a:ea typeface="ＭＳ Ｐゴシック" pitchFamily="34" charset="-128"/>
              </a:rPr>
              <a:t>Wohlbefinden</a:t>
            </a:r>
            <a:r>
              <a:rPr lang="en-US" altLang="de-DE" sz="2000" dirty="0" smtClean="0">
                <a:ea typeface="ＭＳ Ｐゴシック" pitchFamily="34" charset="-128"/>
              </a:rPr>
              <a:t> und </a:t>
            </a:r>
            <a:r>
              <a:rPr lang="en-US" altLang="de-DE" sz="2000" dirty="0" err="1" smtClean="0">
                <a:ea typeface="ＭＳ Ｐゴシック" pitchFamily="34" charset="-128"/>
              </a:rPr>
              <a:t>keine</a:t>
            </a:r>
            <a:r>
              <a:rPr lang="en-US" altLang="de-DE" sz="2000" dirty="0" smtClean="0">
                <a:ea typeface="ＭＳ Ｐゴシック" pitchFamily="34" charset="-128"/>
              </a:rPr>
              <a:t> </a:t>
            </a:r>
            <a:r>
              <a:rPr lang="en-US" altLang="de-DE" sz="2000" dirty="0" err="1" smtClean="0">
                <a:ea typeface="ＭＳ Ｐゴシック" pitchFamily="34" charset="-128"/>
              </a:rPr>
              <a:t>Einschränkungen</a:t>
            </a:r>
            <a:r>
              <a:rPr lang="en-US" altLang="de-DE" sz="2000" dirty="0" smtClean="0">
                <a:ea typeface="ＭＳ Ｐゴシック" pitchFamily="34" charset="-128"/>
              </a:rPr>
              <a:t> </a:t>
            </a:r>
            <a:r>
              <a:rPr lang="en-US" altLang="de-DE" sz="2000" dirty="0" err="1" smtClean="0">
                <a:ea typeface="ＭＳ Ｐゴシック" pitchFamily="34" charset="-128"/>
              </a:rPr>
              <a:t>unter</a:t>
            </a:r>
            <a:r>
              <a:rPr lang="en-US" altLang="de-DE" sz="2000" dirty="0" smtClean="0">
                <a:ea typeface="ＭＳ Ｐゴシック" pitchFamily="34" charset="-128"/>
              </a:rPr>
              <a:t> </a:t>
            </a:r>
            <a:r>
              <a:rPr lang="en-US" altLang="de-DE" sz="2000" dirty="0" err="1" smtClean="0">
                <a:ea typeface="ＭＳ Ｐゴシック" pitchFamily="34" charset="-128"/>
              </a:rPr>
              <a:t>Hydrocortison</a:t>
            </a:r>
            <a:r>
              <a:rPr lang="en-US" altLang="de-DE" sz="2000" dirty="0" smtClean="0">
                <a:ea typeface="ＭＳ Ｐゴシック" pitchFamily="34" charset="-128"/>
              </a:rPr>
              <a:t> 15mg/d, L-</a:t>
            </a:r>
            <a:r>
              <a:rPr lang="en-US" altLang="de-DE" sz="2000" dirty="0" err="1" smtClean="0">
                <a:ea typeface="ＭＳ Ｐゴシック" pitchFamily="34" charset="-128"/>
              </a:rPr>
              <a:t>Thyrox</a:t>
            </a:r>
            <a:r>
              <a:rPr lang="en-US" altLang="de-DE" sz="2000" dirty="0" smtClean="0">
                <a:ea typeface="ＭＳ Ｐゴシック" pitchFamily="34" charset="-128"/>
              </a:rPr>
              <a:t> 75µ/d und </a:t>
            </a:r>
            <a:r>
              <a:rPr lang="en-US" altLang="de-DE" sz="2000" dirty="0" err="1" smtClean="0">
                <a:ea typeface="ＭＳ Ｐゴシック" pitchFamily="34" charset="-128"/>
              </a:rPr>
              <a:t>Testogel</a:t>
            </a:r>
            <a:endParaRPr lang="en-US" altLang="de-DE" sz="20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309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Mechanismus und Definition SIADH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Inadäquat hohe Sekretion von ADH trotz niedriger Plasma-</a:t>
            </a:r>
            <a:r>
              <a:rPr lang="de-DE" dirty="0" err="1" smtClean="0"/>
              <a:t>Osmolalität</a:t>
            </a:r>
            <a:endParaRPr lang="de-DE" dirty="0" smtClean="0"/>
          </a:p>
          <a:p>
            <a:r>
              <a:rPr lang="de-DE" dirty="0" smtClean="0"/>
              <a:t>Wasser-Retention führt erst zu Volumenexpansion,</a:t>
            </a:r>
            <a:br>
              <a:rPr lang="de-DE" dirty="0" smtClean="0"/>
            </a:br>
            <a:r>
              <a:rPr lang="de-DE" dirty="0" smtClean="0"/>
              <a:t>dann zu </a:t>
            </a:r>
            <a:r>
              <a:rPr lang="de-DE" dirty="0" err="1" smtClean="0"/>
              <a:t>Natriurese</a:t>
            </a:r>
            <a:r>
              <a:rPr lang="de-DE" dirty="0" smtClean="0"/>
              <a:t> (Systeme zur Regulation von Natriumhaushalt intakt: RAAS, ANP, Sympathikus)</a:t>
            </a:r>
            <a:br>
              <a:rPr lang="de-DE" dirty="0" smtClean="0"/>
            </a:br>
            <a:r>
              <a:rPr lang="de-DE" dirty="0" smtClean="0"/>
              <a:t>und somit zu </a:t>
            </a:r>
            <a:r>
              <a:rPr lang="de-DE" dirty="0" err="1" smtClean="0"/>
              <a:t>Euvolämie</a:t>
            </a:r>
            <a:r>
              <a:rPr lang="de-DE" dirty="0" smtClean="0"/>
              <a:t> (keine Ödeme) mit </a:t>
            </a:r>
            <a:r>
              <a:rPr lang="de-DE" dirty="0" err="1" smtClean="0"/>
              <a:t>Hyponatriämie</a:t>
            </a:r>
            <a:endParaRPr lang="de-DE" dirty="0" smtClean="0"/>
          </a:p>
          <a:p>
            <a:r>
              <a:rPr lang="de-DE" dirty="0" smtClean="0"/>
              <a:t>Verdacht liegt vor bei:</a:t>
            </a:r>
          </a:p>
          <a:p>
            <a:pPr lvl="1"/>
            <a:r>
              <a:rPr lang="de-DE" dirty="0" err="1" smtClean="0"/>
              <a:t>Euvolämie</a:t>
            </a:r>
            <a:endParaRPr lang="de-DE" dirty="0" smtClean="0"/>
          </a:p>
          <a:p>
            <a:pPr lvl="1"/>
            <a:r>
              <a:rPr lang="de-DE" dirty="0" err="1" smtClean="0"/>
              <a:t>Hypoosmolale</a:t>
            </a:r>
            <a:r>
              <a:rPr lang="de-DE" dirty="0" smtClean="0"/>
              <a:t> </a:t>
            </a:r>
            <a:r>
              <a:rPr lang="de-DE" dirty="0" err="1" smtClean="0"/>
              <a:t>Hyponatriämie</a:t>
            </a:r>
            <a:endParaRPr lang="de-DE" dirty="0" smtClean="0"/>
          </a:p>
          <a:p>
            <a:pPr lvl="1"/>
            <a:r>
              <a:rPr lang="de-DE" dirty="0" smtClean="0"/>
              <a:t>Urin-Na&gt;30mmol/l</a:t>
            </a:r>
          </a:p>
          <a:p>
            <a:pPr lvl="1"/>
            <a:r>
              <a:rPr lang="de-DE" dirty="0" smtClean="0"/>
              <a:t>Urin-</a:t>
            </a:r>
            <a:r>
              <a:rPr lang="de-DE" dirty="0" err="1" smtClean="0"/>
              <a:t>Osm</a:t>
            </a:r>
            <a:r>
              <a:rPr lang="de-DE" dirty="0" smtClean="0"/>
              <a:t> &gt;100mosm/kg (höher als maximal verdünnter Urin)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035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796925"/>
          </a:xfrm>
        </p:spPr>
        <p:txBody>
          <a:bodyPr/>
          <a:lstStyle/>
          <a:p>
            <a:r>
              <a:rPr lang="de-DE" dirty="0" smtClean="0"/>
              <a:t>Multinationale </a:t>
            </a:r>
            <a:r>
              <a:rPr lang="de-DE" dirty="0" err="1" smtClean="0"/>
              <a:t>Hyponatriämie</a:t>
            </a:r>
            <a:r>
              <a:rPr lang="de-DE" dirty="0" smtClean="0"/>
              <a:t>-Registry: Prävalenz der HN</a:t>
            </a:r>
            <a:br>
              <a:rPr lang="de-DE" dirty="0" smtClean="0"/>
            </a:br>
            <a:r>
              <a:rPr lang="de-DE" sz="2000" b="0" dirty="0" smtClean="0"/>
              <a:t>(</a:t>
            </a:r>
            <a:r>
              <a:rPr lang="de-DE" sz="2000" b="0" dirty="0" err="1" smtClean="0"/>
              <a:t>Hypovolämie</a:t>
            </a:r>
            <a:r>
              <a:rPr lang="de-DE" sz="2000" b="0" dirty="0" smtClean="0"/>
              <a:t>, </a:t>
            </a:r>
            <a:r>
              <a:rPr lang="de-DE" sz="2000" b="0" dirty="0" err="1" smtClean="0"/>
              <a:t>Thiaziddiuretika</a:t>
            </a:r>
            <a:r>
              <a:rPr lang="de-DE" sz="2000" b="0" dirty="0" smtClean="0"/>
              <a:t>, Hyperglykämie, </a:t>
            </a:r>
            <a:r>
              <a:rPr lang="de-DE" sz="2000" b="0" dirty="0" err="1" smtClean="0"/>
              <a:t>Dialysepat</a:t>
            </a:r>
            <a:r>
              <a:rPr lang="de-DE" sz="2000" b="0" dirty="0" smtClean="0"/>
              <a:t>. ausgeschlossen)</a:t>
            </a:r>
            <a:endParaRPr lang="de-DE" b="0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1124745"/>
            <a:ext cx="8928992" cy="3456384"/>
          </a:xfrm>
        </p:spPr>
        <p:txBody>
          <a:bodyPr/>
          <a:lstStyle/>
          <a:p>
            <a:r>
              <a:rPr lang="de-DE" sz="2800" b="1" dirty="0" err="1" smtClean="0"/>
              <a:t>Hypervoläm</a:t>
            </a:r>
            <a:r>
              <a:rPr lang="de-DE" sz="2800" b="1" dirty="0" smtClean="0"/>
              <a:t> n=1490 (48%):</a:t>
            </a:r>
          </a:p>
          <a:p>
            <a:pPr lvl="1"/>
            <a:r>
              <a:rPr lang="de-DE" sz="2400" dirty="0" smtClean="0"/>
              <a:t>Herzinsuffizienz n=762 (51%)</a:t>
            </a:r>
          </a:p>
          <a:p>
            <a:pPr lvl="1"/>
            <a:r>
              <a:rPr lang="de-DE" sz="2400" dirty="0" smtClean="0"/>
              <a:t>Leberzirrhose n=630 (42%)</a:t>
            </a:r>
          </a:p>
          <a:p>
            <a:pPr lvl="1"/>
            <a:r>
              <a:rPr lang="de-DE" sz="2400" dirty="0" smtClean="0"/>
              <a:t>Andere  n=98 (7%)</a:t>
            </a:r>
          </a:p>
          <a:p>
            <a:r>
              <a:rPr lang="de-DE" sz="2800" b="1" dirty="0" err="1" smtClean="0"/>
              <a:t>Euvoläm</a:t>
            </a:r>
            <a:r>
              <a:rPr lang="de-DE" sz="2800" b="1" dirty="0" smtClean="0"/>
              <a:t> n=1597 (52%):</a:t>
            </a:r>
          </a:p>
          <a:p>
            <a:pPr lvl="1"/>
            <a:r>
              <a:rPr lang="de-DE" sz="2400" dirty="0" smtClean="0"/>
              <a:t>SIADH n=1524 (95 %)</a:t>
            </a:r>
          </a:p>
          <a:p>
            <a:pPr lvl="1"/>
            <a:r>
              <a:rPr lang="de-DE" sz="2400" dirty="0" smtClean="0"/>
              <a:t>Andere n=73 (5%)</a:t>
            </a:r>
          </a:p>
          <a:p>
            <a:pPr lvl="1"/>
            <a:endParaRPr lang="de-DE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6444208" y="651890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 smtClean="0"/>
              <a:t>Greenberg</a:t>
            </a:r>
            <a:r>
              <a:rPr lang="de-DE" sz="1400" b="1" dirty="0" smtClean="0"/>
              <a:t> et al, KI 2015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56118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8107" y="44624"/>
            <a:ext cx="8229600" cy="796925"/>
          </a:xfrm>
        </p:spPr>
        <p:txBody>
          <a:bodyPr/>
          <a:lstStyle/>
          <a:p>
            <a:r>
              <a:rPr lang="de-DE" dirty="0" smtClean="0"/>
              <a:t>Ursachen des SIADH (Prävalenz aus HN-Registry)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810173"/>
            <a:ext cx="8436187" cy="4525963"/>
          </a:xfrm>
        </p:spPr>
        <p:txBody>
          <a:bodyPr/>
          <a:lstStyle/>
          <a:p>
            <a:r>
              <a:rPr lang="de-DE" dirty="0" smtClean="0"/>
              <a:t>Tumor (v.a. kleinzelliges Bronchial-</a:t>
            </a:r>
            <a:r>
              <a:rPr lang="de-DE" dirty="0" err="1" smtClean="0"/>
              <a:t>Ca</a:t>
            </a:r>
            <a:r>
              <a:rPr lang="de-DE" dirty="0" smtClean="0"/>
              <a:t>, dann </a:t>
            </a:r>
            <a:r>
              <a:rPr lang="de-DE" dirty="0" err="1" smtClean="0"/>
              <a:t>ektope</a:t>
            </a:r>
            <a:r>
              <a:rPr lang="de-DE" dirty="0" smtClean="0"/>
              <a:t> ADH-Sekretion aus den Tumorzellen) </a:t>
            </a:r>
            <a:r>
              <a:rPr lang="de-DE" b="1" dirty="0" smtClean="0"/>
              <a:t>23.6%</a:t>
            </a:r>
          </a:p>
          <a:p>
            <a:r>
              <a:rPr lang="de-DE" dirty="0" smtClean="0"/>
              <a:t>Medikation </a:t>
            </a:r>
            <a:r>
              <a:rPr lang="de-DE" b="1" dirty="0" smtClean="0"/>
              <a:t>17.8%</a:t>
            </a:r>
            <a:endParaRPr lang="de-DE" b="1" dirty="0"/>
          </a:p>
          <a:p>
            <a:r>
              <a:rPr lang="de-DE" dirty="0"/>
              <a:t>Pulmonale Erkrankung (virale/bakterielle Pneumonie, Tbc, Pneumothorax</a:t>
            </a:r>
            <a:r>
              <a:rPr lang="de-DE" dirty="0" smtClean="0"/>
              <a:t>) </a:t>
            </a:r>
            <a:r>
              <a:rPr lang="de-DE" b="1" dirty="0" smtClean="0"/>
              <a:t>10.7%</a:t>
            </a:r>
            <a:endParaRPr lang="de-DE" b="1" dirty="0"/>
          </a:p>
          <a:p>
            <a:r>
              <a:rPr lang="de-DE" dirty="0" smtClean="0"/>
              <a:t>ZNS-Erkrankung </a:t>
            </a:r>
            <a:r>
              <a:rPr lang="de-DE" b="1" dirty="0" smtClean="0"/>
              <a:t>8.5%</a:t>
            </a:r>
          </a:p>
          <a:p>
            <a:r>
              <a:rPr lang="de-DE" dirty="0" smtClean="0"/>
              <a:t>Andere </a:t>
            </a:r>
            <a:r>
              <a:rPr lang="de-DE" b="1" dirty="0" smtClean="0"/>
              <a:t>14.1%:</a:t>
            </a:r>
          </a:p>
          <a:p>
            <a:pPr lvl="1"/>
            <a:r>
              <a:rPr lang="de-DE" dirty="0" smtClean="0"/>
              <a:t>Chirurgie </a:t>
            </a:r>
            <a:r>
              <a:rPr lang="de-DE" dirty="0"/>
              <a:t>(Schmerzbedingte ADH-Freisetzung)</a:t>
            </a:r>
          </a:p>
          <a:p>
            <a:pPr lvl="1"/>
            <a:r>
              <a:rPr lang="de-DE" dirty="0" err="1" smtClean="0"/>
              <a:t>Glucocorticoidmangel</a:t>
            </a:r>
            <a:r>
              <a:rPr lang="de-DE" dirty="0" smtClean="0"/>
              <a:t> (primär oder sekundär)</a:t>
            </a:r>
          </a:p>
          <a:p>
            <a:pPr lvl="1"/>
            <a:r>
              <a:rPr lang="de-DE" dirty="0" err="1" smtClean="0"/>
              <a:t>Hypothyreoidismus</a:t>
            </a:r>
            <a:endParaRPr lang="de-DE" dirty="0" smtClean="0"/>
          </a:p>
          <a:p>
            <a:pPr lvl="1"/>
            <a:r>
              <a:rPr lang="de-DE" dirty="0" smtClean="0"/>
              <a:t>Symptomatische HIV-Erkrankung (PCP, ZNS-Infektionen, Malignität)</a:t>
            </a:r>
          </a:p>
          <a:p>
            <a:pPr lvl="1"/>
            <a:r>
              <a:rPr lang="de-DE" dirty="0" smtClean="0"/>
              <a:t>Schwangerschaft</a:t>
            </a:r>
          </a:p>
          <a:p>
            <a:pPr lvl="1"/>
            <a:r>
              <a:rPr lang="de-DE" dirty="0" smtClean="0"/>
              <a:t>Ecstasy (</a:t>
            </a:r>
            <a:r>
              <a:rPr lang="de-DE" dirty="0" err="1" smtClean="0"/>
              <a:t>evtl</a:t>
            </a:r>
            <a:r>
              <a:rPr lang="de-DE" dirty="0" smtClean="0"/>
              <a:t> auch Effekt durch hohe Trinkmenge)</a:t>
            </a:r>
          </a:p>
          <a:p>
            <a:pPr lvl="1"/>
            <a:r>
              <a:rPr lang="de-DE" dirty="0" smtClean="0"/>
              <a:t>Hereditär (</a:t>
            </a:r>
            <a:r>
              <a:rPr lang="de-DE" dirty="0" err="1" smtClean="0"/>
              <a:t>Gain-of-function</a:t>
            </a:r>
            <a:r>
              <a:rPr lang="de-DE" dirty="0" smtClean="0"/>
              <a:t> </a:t>
            </a:r>
            <a:r>
              <a:rPr lang="de-DE" dirty="0" err="1" smtClean="0"/>
              <a:t>mutation</a:t>
            </a:r>
            <a:r>
              <a:rPr lang="de-DE" dirty="0" smtClean="0"/>
              <a:t>: Vasopressin-2-Rezeptor)</a:t>
            </a:r>
          </a:p>
          <a:p>
            <a:r>
              <a:rPr lang="de-DE" dirty="0" smtClean="0"/>
              <a:t>Unbekannt </a:t>
            </a:r>
            <a:r>
              <a:rPr lang="de-DE" b="1" dirty="0" smtClean="0"/>
              <a:t>(35.6%)</a:t>
            </a:r>
            <a:endParaRPr lang="de-DE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6228184" y="6518903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 smtClean="0"/>
              <a:t>Verbalis</a:t>
            </a:r>
            <a:r>
              <a:rPr lang="de-DE" sz="1400" b="1" dirty="0" smtClean="0"/>
              <a:t> et al, Am J </a:t>
            </a:r>
            <a:r>
              <a:rPr lang="de-DE" sz="1400" b="1" dirty="0" err="1" smtClean="0"/>
              <a:t>Med</a:t>
            </a:r>
            <a:r>
              <a:rPr lang="de-DE" sz="1400" b="1" dirty="0" smtClean="0"/>
              <a:t> 2016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06193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6925"/>
          </a:xfrm>
        </p:spPr>
        <p:txBody>
          <a:bodyPr/>
          <a:lstStyle/>
          <a:p>
            <a:r>
              <a:rPr lang="de-DE" dirty="0" smtClean="0"/>
              <a:t>Medikamente mit SIADH als Nebenwirkung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648200" y="1312143"/>
            <a:ext cx="4038600" cy="4525963"/>
          </a:xfrm>
        </p:spPr>
        <p:txBody>
          <a:bodyPr/>
          <a:lstStyle/>
          <a:p>
            <a:r>
              <a:rPr lang="de-DE" sz="2000" b="1" dirty="0" smtClean="0"/>
              <a:t>Erhöhung des ADH-Effekts am Sammelrohr</a:t>
            </a:r>
          </a:p>
          <a:p>
            <a:pPr lvl="1"/>
            <a:r>
              <a:rPr lang="de-DE" sz="1600" dirty="0" err="1" smtClean="0"/>
              <a:t>Antiepileptika</a:t>
            </a:r>
            <a:r>
              <a:rPr lang="de-DE" sz="1600" dirty="0" smtClean="0"/>
              <a:t> (</a:t>
            </a:r>
            <a:r>
              <a:rPr lang="de-DE" sz="1600" dirty="0" err="1" smtClean="0"/>
              <a:t>Carbamazepin</a:t>
            </a:r>
            <a:r>
              <a:rPr lang="de-DE" sz="1600" dirty="0" smtClean="0"/>
              <a:t>, </a:t>
            </a:r>
            <a:r>
              <a:rPr lang="de-DE" sz="1600" dirty="0" err="1" smtClean="0"/>
              <a:t>Lamotrigin</a:t>
            </a:r>
            <a:r>
              <a:rPr lang="de-DE" sz="1600" dirty="0" smtClean="0"/>
              <a:t>)</a:t>
            </a:r>
          </a:p>
          <a:p>
            <a:pPr lvl="1"/>
            <a:r>
              <a:rPr lang="de-DE" sz="1600" dirty="0" smtClean="0"/>
              <a:t>Antidiabetika (</a:t>
            </a:r>
            <a:r>
              <a:rPr lang="de-DE" sz="1600" dirty="0" err="1" smtClean="0"/>
              <a:t>Chlorpropamid</a:t>
            </a:r>
            <a:r>
              <a:rPr lang="de-DE" sz="1600" dirty="0" smtClean="0"/>
              <a:t>, </a:t>
            </a:r>
            <a:r>
              <a:rPr lang="de-DE" sz="1600" dirty="0" err="1" smtClean="0"/>
              <a:t>Tolbutamid</a:t>
            </a:r>
            <a:r>
              <a:rPr lang="de-DE" sz="1600" dirty="0" smtClean="0"/>
              <a:t>)</a:t>
            </a:r>
          </a:p>
          <a:p>
            <a:pPr lvl="1"/>
            <a:r>
              <a:rPr lang="de-DE" sz="1600" dirty="0" smtClean="0"/>
              <a:t>Chemotherapeutika (Hochdosis-iv </a:t>
            </a:r>
            <a:r>
              <a:rPr lang="de-DE" sz="1600" dirty="0" err="1" smtClean="0"/>
              <a:t>Cyclophosphamid</a:t>
            </a:r>
            <a:r>
              <a:rPr lang="de-DE" sz="1600" dirty="0" smtClean="0"/>
              <a:t>)</a:t>
            </a:r>
          </a:p>
          <a:p>
            <a:pPr lvl="1"/>
            <a:r>
              <a:rPr lang="de-DE" sz="1600" dirty="0" smtClean="0"/>
              <a:t>NSAR</a:t>
            </a:r>
          </a:p>
          <a:p>
            <a:r>
              <a:rPr lang="de-DE" sz="2000" b="1" dirty="0" err="1" smtClean="0"/>
              <a:t>Reset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osmostat</a:t>
            </a:r>
            <a:endParaRPr lang="de-DE" sz="2000" b="1" dirty="0" smtClean="0"/>
          </a:p>
          <a:p>
            <a:pPr lvl="1"/>
            <a:r>
              <a:rPr lang="de-DE" sz="1600" dirty="0" smtClean="0"/>
              <a:t>Antidepressiva (</a:t>
            </a:r>
            <a:r>
              <a:rPr lang="de-DE" sz="1600" dirty="0" err="1" smtClean="0"/>
              <a:t>Venlafaxin</a:t>
            </a:r>
            <a:r>
              <a:rPr lang="de-DE" sz="1600" dirty="0" smtClean="0"/>
              <a:t>)</a:t>
            </a:r>
          </a:p>
          <a:p>
            <a:pPr lvl="1"/>
            <a:r>
              <a:rPr lang="de-DE" sz="1600" dirty="0" err="1" smtClean="0"/>
              <a:t>Antiepileptika</a:t>
            </a:r>
            <a:r>
              <a:rPr lang="de-DE" sz="1600" dirty="0" smtClean="0"/>
              <a:t> (</a:t>
            </a:r>
            <a:r>
              <a:rPr lang="de-DE" sz="1600" dirty="0" err="1" smtClean="0"/>
              <a:t>Carbamazepin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6300192" y="651890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 smtClean="0"/>
              <a:t>Liamis</a:t>
            </a:r>
            <a:r>
              <a:rPr lang="de-DE" sz="1400" b="1" dirty="0" smtClean="0"/>
              <a:t> et al AJKD 2008</a:t>
            </a:r>
            <a:endParaRPr lang="de-DE" sz="1400" b="1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>
          <a:xfrm>
            <a:off x="457200" y="1312143"/>
            <a:ext cx="4038600" cy="4525963"/>
          </a:xfrm>
        </p:spPr>
        <p:txBody>
          <a:bodyPr/>
          <a:lstStyle/>
          <a:p>
            <a:r>
              <a:rPr lang="de-DE" sz="2000" b="1" dirty="0"/>
              <a:t>Erhöhte ADH-Produktion im Hypothalamus</a:t>
            </a:r>
          </a:p>
          <a:p>
            <a:pPr lvl="1"/>
            <a:r>
              <a:rPr lang="de-DE" sz="1800" dirty="0"/>
              <a:t>Antidepressiva (</a:t>
            </a:r>
            <a:r>
              <a:rPr lang="de-DE" sz="1800" dirty="0" err="1"/>
              <a:t>Trizyklische</a:t>
            </a:r>
            <a:r>
              <a:rPr lang="de-DE" sz="1800" dirty="0"/>
              <a:t> AD: </a:t>
            </a:r>
            <a:r>
              <a:rPr lang="de-DE" sz="1800" dirty="0" err="1"/>
              <a:t>Anitryptilin</a:t>
            </a:r>
            <a:r>
              <a:rPr lang="de-DE" sz="1800" dirty="0"/>
              <a:t>, </a:t>
            </a:r>
            <a:r>
              <a:rPr lang="de-DE" sz="1800" dirty="0" err="1"/>
              <a:t>Protriptylin</a:t>
            </a:r>
            <a:r>
              <a:rPr lang="de-DE" sz="1800" dirty="0"/>
              <a:t>, </a:t>
            </a:r>
            <a:r>
              <a:rPr lang="de-DE" sz="1800" dirty="0" err="1"/>
              <a:t>Desipramin</a:t>
            </a:r>
            <a:r>
              <a:rPr lang="de-DE" sz="1800" dirty="0"/>
              <a:t>, SSRI, MOA-Inh.)</a:t>
            </a:r>
          </a:p>
          <a:p>
            <a:pPr lvl="1"/>
            <a:r>
              <a:rPr lang="de-DE" sz="1800" dirty="0" err="1"/>
              <a:t>Antipsychotika</a:t>
            </a:r>
            <a:r>
              <a:rPr lang="de-DE" sz="1800" dirty="0"/>
              <a:t> (</a:t>
            </a:r>
            <a:r>
              <a:rPr lang="de-DE" sz="1800" dirty="0" err="1"/>
              <a:t>Phenothiazine</a:t>
            </a:r>
            <a:r>
              <a:rPr lang="de-DE" sz="1800" dirty="0"/>
              <a:t>: </a:t>
            </a:r>
            <a:r>
              <a:rPr lang="de-DE" sz="1800" dirty="0" err="1"/>
              <a:t>Thioridazin</a:t>
            </a:r>
            <a:r>
              <a:rPr lang="de-DE" sz="1800" dirty="0"/>
              <a:t>, </a:t>
            </a:r>
            <a:r>
              <a:rPr lang="de-DE" sz="1800" dirty="0" err="1"/>
              <a:t>Trifluoperazin</a:t>
            </a:r>
            <a:r>
              <a:rPr lang="de-DE" sz="1800" dirty="0"/>
              <a:t>, </a:t>
            </a:r>
            <a:r>
              <a:rPr lang="de-DE" sz="1800" dirty="0" err="1"/>
              <a:t>Butyrophenone</a:t>
            </a:r>
            <a:r>
              <a:rPr lang="de-DE" sz="1800" dirty="0"/>
              <a:t>: </a:t>
            </a:r>
            <a:r>
              <a:rPr lang="de-DE" sz="1800" dirty="0" err="1"/>
              <a:t>Haloperidol</a:t>
            </a:r>
            <a:r>
              <a:rPr lang="de-DE" sz="1800" dirty="0"/>
              <a:t>)</a:t>
            </a:r>
          </a:p>
          <a:p>
            <a:pPr lvl="1"/>
            <a:r>
              <a:rPr lang="de-DE" sz="1800" dirty="0" err="1"/>
              <a:t>Antiepileptika</a:t>
            </a:r>
            <a:r>
              <a:rPr lang="de-DE" sz="1800" dirty="0"/>
              <a:t> (</a:t>
            </a:r>
            <a:r>
              <a:rPr lang="de-DE" sz="1800" dirty="0" err="1"/>
              <a:t>Carbamazepin</a:t>
            </a:r>
            <a:r>
              <a:rPr lang="de-DE" sz="1800" dirty="0"/>
              <a:t>, </a:t>
            </a:r>
            <a:r>
              <a:rPr lang="de-DE" sz="1800" dirty="0" err="1"/>
              <a:t>Oxcarbazepin</a:t>
            </a:r>
            <a:r>
              <a:rPr lang="de-DE" sz="1800" dirty="0"/>
              <a:t>, </a:t>
            </a:r>
            <a:r>
              <a:rPr lang="de-DE" sz="1800" dirty="0" err="1"/>
              <a:t>Valproat</a:t>
            </a:r>
            <a:r>
              <a:rPr lang="de-DE" sz="1800" dirty="0"/>
              <a:t>)</a:t>
            </a:r>
          </a:p>
          <a:p>
            <a:pPr lvl="1"/>
            <a:r>
              <a:rPr lang="de-DE" sz="1800" dirty="0"/>
              <a:t>Chemotherapeutika (</a:t>
            </a:r>
            <a:r>
              <a:rPr lang="de-DE" sz="1800" dirty="0" err="1"/>
              <a:t>Vincaalkaloide</a:t>
            </a:r>
            <a:r>
              <a:rPr lang="de-DE" sz="1800" dirty="0"/>
              <a:t>, Platin, Alkylierende Substanzen, viele andere: MTX, Interferon a und g, </a:t>
            </a:r>
            <a:r>
              <a:rPr lang="de-DE" sz="1800" dirty="0" err="1"/>
              <a:t>Levamisol</a:t>
            </a:r>
            <a:r>
              <a:rPr lang="de-DE" sz="1800" dirty="0"/>
              <a:t>, </a:t>
            </a:r>
            <a:r>
              <a:rPr lang="de-DE" sz="1800" dirty="0" err="1"/>
              <a:t>Pentostatin</a:t>
            </a:r>
            <a:r>
              <a:rPr lang="de-DE" sz="1800" dirty="0"/>
              <a:t>, Monoklonale </a:t>
            </a:r>
            <a:r>
              <a:rPr lang="de-DE" sz="1800" dirty="0" err="1"/>
              <a:t>Ak</a:t>
            </a:r>
            <a:r>
              <a:rPr lang="de-DE" sz="1800" dirty="0"/>
              <a:t>)</a:t>
            </a:r>
          </a:p>
          <a:p>
            <a:pPr lvl="1"/>
            <a:r>
              <a:rPr lang="de-DE" sz="1800" dirty="0" smtClean="0"/>
              <a:t>Opiate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23880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Europäische Leitlinie:</a:t>
            </a:r>
            <a:br>
              <a:rPr lang="de-DE" dirty="0" smtClean="0"/>
            </a:br>
            <a:r>
              <a:rPr lang="de-DE" dirty="0" smtClean="0"/>
              <a:t>Therapie der </a:t>
            </a:r>
            <a:r>
              <a:rPr lang="de-DE" dirty="0" err="1" smtClean="0"/>
              <a:t>Hyponatriämie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16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5020"/>
            <a:ext cx="5029478" cy="662835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508104" y="6505599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 smtClean="0"/>
              <a:t>Spasovski</a:t>
            </a:r>
            <a:r>
              <a:rPr lang="de-DE" sz="1400" b="1" dirty="0" smtClean="0"/>
              <a:t> et al, </a:t>
            </a:r>
            <a:r>
              <a:rPr lang="de-DE" sz="1400" b="1" dirty="0" err="1" smtClean="0"/>
              <a:t>Eur</a:t>
            </a:r>
            <a:r>
              <a:rPr lang="de-DE" sz="1400" b="1" dirty="0" smtClean="0"/>
              <a:t> J </a:t>
            </a:r>
            <a:r>
              <a:rPr lang="de-DE" sz="1400" b="1" dirty="0" err="1" smtClean="0"/>
              <a:t>Endocrinol</a:t>
            </a:r>
            <a:r>
              <a:rPr lang="de-DE" sz="1400" b="1" dirty="0" smtClean="0"/>
              <a:t> 2014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6979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796925"/>
          </a:xfrm>
        </p:spPr>
        <p:txBody>
          <a:bodyPr/>
          <a:lstStyle/>
          <a:p>
            <a:r>
              <a:rPr lang="de-DE" dirty="0" err="1" smtClean="0"/>
              <a:t>Osmolalität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000" b="0" dirty="0" smtClean="0"/>
              <a:t>Normwert: 275-290mosm/kg</a:t>
            </a:r>
            <a:endParaRPr lang="de-DE" sz="2000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985565"/>
            <a:ext cx="8928992" cy="3307531"/>
          </a:xfrm>
        </p:spPr>
        <p:txBody>
          <a:bodyPr/>
          <a:lstStyle/>
          <a:p>
            <a:pPr marL="0" indent="0">
              <a:buNone/>
            </a:pPr>
            <a:r>
              <a:rPr lang="de-DE" b="1" u="sng" dirty="0" smtClean="0"/>
              <a:t>Gemessene</a:t>
            </a:r>
            <a:r>
              <a:rPr lang="de-DE" dirty="0" smtClean="0"/>
              <a:t> </a:t>
            </a:r>
            <a:r>
              <a:rPr lang="de-DE" b="1" dirty="0" err="1" smtClean="0"/>
              <a:t>Osmolalität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= Summe aller Substanzen in einer Flüssigkeit, die den Gefrierpunkt erniedrigen (=Abweichung von reinem Wasser)</a:t>
            </a:r>
          </a:p>
          <a:p>
            <a:pPr lvl="1"/>
            <a:r>
              <a:rPr lang="de-DE" dirty="0" smtClean="0"/>
              <a:t>Na</a:t>
            </a:r>
            <a:r>
              <a:rPr lang="de-DE" baseline="30000" dirty="0" smtClean="0"/>
              <a:t>+</a:t>
            </a:r>
            <a:r>
              <a:rPr lang="de-DE" dirty="0" smtClean="0"/>
              <a:t>, Cl</a:t>
            </a:r>
            <a:r>
              <a:rPr lang="de-DE" baseline="30000" dirty="0" smtClean="0"/>
              <a:t>-</a:t>
            </a:r>
            <a:r>
              <a:rPr lang="de-DE" dirty="0" smtClean="0"/>
              <a:t>, K</a:t>
            </a:r>
            <a:r>
              <a:rPr lang="de-DE" baseline="30000" dirty="0" smtClean="0"/>
              <a:t>+</a:t>
            </a:r>
            <a:r>
              <a:rPr lang="de-DE" dirty="0" smtClean="0"/>
              <a:t>, Glucose, Harnstoff, Alkohol, </a:t>
            </a:r>
            <a:r>
              <a:rPr lang="de-DE" dirty="0" err="1" smtClean="0"/>
              <a:t>Mannitol</a:t>
            </a:r>
            <a:r>
              <a:rPr lang="de-DE" dirty="0" smtClean="0"/>
              <a:t>, </a:t>
            </a:r>
            <a:r>
              <a:rPr lang="de-DE" dirty="0" err="1" smtClean="0"/>
              <a:t>Glycerol</a:t>
            </a:r>
            <a:endParaRPr lang="de-DE" dirty="0" smtClean="0"/>
          </a:p>
          <a:p>
            <a:pPr lvl="1"/>
            <a:r>
              <a:rPr lang="de-DE" dirty="0" smtClean="0"/>
              <a:t>Ein Teil der mit der </a:t>
            </a:r>
            <a:r>
              <a:rPr lang="de-DE" dirty="0" err="1" smtClean="0"/>
              <a:t>Osmolalität</a:t>
            </a:r>
            <a:r>
              <a:rPr lang="de-DE" dirty="0" smtClean="0"/>
              <a:t> gemessenen Substanzen sind </a:t>
            </a:r>
            <a:r>
              <a:rPr lang="de-DE" dirty="0"/>
              <a:t/>
            </a:r>
            <a:br>
              <a:rPr lang="de-DE" dirty="0"/>
            </a:br>
            <a:r>
              <a:rPr lang="de-DE" u="sng" dirty="0"/>
              <a:t>nicht osmotisch effektiv</a:t>
            </a:r>
            <a:r>
              <a:rPr lang="de-DE" dirty="0" smtClean="0"/>
              <a:t>. z.B. Harnstoff, Alkohol, </a:t>
            </a:r>
            <a:r>
              <a:rPr lang="de-DE" dirty="0" err="1" smtClean="0"/>
              <a:t>Mannitol</a:t>
            </a:r>
            <a:r>
              <a:rPr lang="de-DE" dirty="0" smtClean="0"/>
              <a:t>, </a:t>
            </a:r>
            <a:r>
              <a:rPr lang="de-DE" dirty="0" err="1" smtClean="0"/>
              <a:t>Glycerol</a:t>
            </a:r>
            <a:r>
              <a:rPr lang="de-DE" dirty="0" smtClean="0"/>
              <a:t> überqueren die Zellmembran bei Konzentrationsunterschieden leicht und tragen somit nicht zu Wasserbewegung bei</a:t>
            </a:r>
          </a:p>
          <a:p>
            <a:pPr lvl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2094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711" y="188640"/>
            <a:ext cx="4186808" cy="1920285"/>
          </a:xfrm>
          <a:solidFill>
            <a:srgbClr val="FF0000"/>
          </a:solidFill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Schwere </a:t>
            </a:r>
            <a:r>
              <a:rPr lang="de-DE" dirty="0">
                <a:solidFill>
                  <a:schemeClr val="bg1"/>
                </a:solidFill>
              </a:rPr>
              <a:t>Symptome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sz="2000" b="0" dirty="0">
                <a:solidFill>
                  <a:schemeClr val="bg1"/>
                </a:solidFill>
              </a:rPr>
              <a:t>Erbrechen, kardiopulmonale Dekompensation, schwere Somnolenz, Krampfanfall, GCC &lt;</a:t>
            </a:r>
            <a:r>
              <a:rPr lang="de-DE" sz="2000" b="0" dirty="0" smtClean="0">
                <a:solidFill>
                  <a:schemeClr val="bg1"/>
                </a:solidFill>
              </a:rPr>
              <a:t>9</a:t>
            </a:r>
            <a:endParaRPr lang="de-DE" b="0" dirty="0">
              <a:solidFill>
                <a:schemeClr val="bg1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60032" y="33664"/>
            <a:ext cx="4038600" cy="205349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164023" y="2204865"/>
            <a:ext cx="8928992" cy="3960440"/>
          </a:xfrm>
        </p:spPr>
        <p:txBody>
          <a:bodyPr/>
          <a:lstStyle/>
          <a:p>
            <a:r>
              <a:rPr lang="de-DE" b="1" dirty="0" err="1" smtClean="0"/>
              <a:t>We</a:t>
            </a:r>
            <a:r>
              <a:rPr lang="de-DE" b="1" dirty="0" smtClean="0"/>
              <a:t> </a:t>
            </a:r>
            <a:r>
              <a:rPr lang="de-DE" b="1" dirty="0" err="1" smtClean="0"/>
              <a:t>reccommend</a:t>
            </a:r>
            <a:r>
              <a:rPr lang="de-DE" b="1" dirty="0" smtClean="0"/>
              <a:t> (1D): </a:t>
            </a:r>
            <a:r>
              <a:rPr lang="de-DE" dirty="0" smtClean="0"/>
              <a:t>150ml NaCl 3% </a:t>
            </a:r>
            <a:r>
              <a:rPr lang="de-DE" dirty="0" err="1" smtClean="0"/>
              <a:t>i.v.</a:t>
            </a:r>
            <a:r>
              <a:rPr lang="de-DE" dirty="0" smtClean="0"/>
              <a:t> in 20min sofort</a:t>
            </a:r>
          </a:p>
          <a:p>
            <a:r>
              <a:rPr lang="de-DE" b="1" dirty="0" err="1" smtClean="0"/>
              <a:t>We</a:t>
            </a:r>
            <a:r>
              <a:rPr lang="de-DE" b="1" dirty="0" smtClean="0"/>
              <a:t> </a:t>
            </a:r>
            <a:r>
              <a:rPr lang="de-DE" b="1" dirty="0" err="1" smtClean="0"/>
              <a:t>suggest</a:t>
            </a:r>
            <a:r>
              <a:rPr lang="de-DE" b="1" dirty="0" smtClean="0"/>
              <a:t> (2D): </a:t>
            </a:r>
            <a:r>
              <a:rPr lang="de-DE" dirty="0" smtClean="0"/>
              <a:t>Na-Kontrolle nach 20min während 2. Infusion 150 ml NaCl 3% in 20min</a:t>
            </a:r>
          </a:p>
          <a:p>
            <a:r>
              <a:rPr lang="de-DE" b="1" dirty="0" err="1" smtClean="0"/>
              <a:t>We</a:t>
            </a:r>
            <a:r>
              <a:rPr lang="de-DE" b="1" dirty="0" smtClean="0"/>
              <a:t> </a:t>
            </a:r>
            <a:r>
              <a:rPr lang="de-DE" b="1" dirty="0" err="1" smtClean="0"/>
              <a:t>suggest</a:t>
            </a:r>
            <a:r>
              <a:rPr lang="de-DE" b="1" dirty="0" smtClean="0"/>
              <a:t> (2D): </a:t>
            </a:r>
            <a:r>
              <a:rPr lang="de-DE" dirty="0"/>
              <a:t>W</a:t>
            </a:r>
            <a:r>
              <a:rPr lang="de-DE" dirty="0" smtClean="0"/>
              <a:t>iederholung bis Ziel erreicht, Na</a:t>
            </a:r>
            <a:r>
              <a:rPr lang="de-DE" baseline="30000" dirty="0" smtClean="0"/>
              <a:t>+</a:t>
            </a:r>
            <a:r>
              <a:rPr lang="de-DE" dirty="0" smtClean="0"/>
              <a:t> um 5 mmol/l anzuheben</a:t>
            </a:r>
          </a:p>
          <a:p>
            <a:r>
              <a:rPr lang="de-DE" b="1" dirty="0" smtClean="0"/>
              <a:t>Intensivüberwachung</a:t>
            </a:r>
            <a:r>
              <a:rPr lang="de-DE" dirty="0" smtClean="0"/>
              <a:t> (not </a:t>
            </a:r>
            <a:r>
              <a:rPr lang="de-DE" dirty="0" err="1" smtClean="0"/>
              <a:t>graded</a:t>
            </a:r>
            <a:r>
              <a:rPr lang="de-DE" dirty="0" smtClean="0"/>
              <a:t>)</a:t>
            </a:r>
          </a:p>
          <a:p>
            <a:r>
              <a:rPr lang="de-DE" b="1" dirty="0" err="1" smtClean="0"/>
              <a:t>We</a:t>
            </a:r>
            <a:r>
              <a:rPr lang="de-DE" b="1" dirty="0" smtClean="0"/>
              <a:t> </a:t>
            </a:r>
            <a:r>
              <a:rPr lang="de-DE" b="1" dirty="0" err="1" smtClean="0"/>
              <a:t>recommend</a:t>
            </a:r>
            <a:r>
              <a:rPr lang="de-DE" b="1" dirty="0" smtClean="0"/>
              <a:t> (1D)</a:t>
            </a:r>
            <a:r>
              <a:rPr lang="de-DE" dirty="0" smtClean="0"/>
              <a:t>: Na</a:t>
            </a:r>
            <a:r>
              <a:rPr lang="de-DE" baseline="30000" dirty="0" smtClean="0"/>
              <a:t>+</a:t>
            </a:r>
            <a:r>
              <a:rPr lang="de-DE" dirty="0" smtClean="0"/>
              <a:t> maximal +10mmol/l in ersten 24h, danach max. +8mmol/l pro 24h bis </a:t>
            </a:r>
            <a:r>
              <a:rPr lang="de-DE" dirty="0"/>
              <a:t>Na</a:t>
            </a:r>
            <a:r>
              <a:rPr lang="de-DE" baseline="30000" dirty="0"/>
              <a:t>+ </a:t>
            </a:r>
            <a:r>
              <a:rPr lang="de-DE" dirty="0" smtClean="0"/>
              <a:t>130mmol/l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508104" y="6505599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 smtClean="0"/>
              <a:t>Spasovski</a:t>
            </a:r>
            <a:r>
              <a:rPr lang="de-DE" sz="1400" b="1" dirty="0" smtClean="0"/>
              <a:t> et al, </a:t>
            </a:r>
            <a:r>
              <a:rPr lang="de-DE" sz="1400" b="1" dirty="0" err="1" smtClean="0"/>
              <a:t>Eur</a:t>
            </a:r>
            <a:r>
              <a:rPr lang="de-DE" sz="1400" b="1" dirty="0" smtClean="0"/>
              <a:t> J </a:t>
            </a:r>
            <a:r>
              <a:rPr lang="de-DE" sz="1400" b="1" dirty="0" err="1" smtClean="0"/>
              <a:t>Endocrinol</a:t>
            </a:r>
            <a:r>
              <a:rPr lang="de-DE" sz="1400" b="1" dirty="0" smtClean="0"/>
              <a:t> 2014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85000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620713"/>
            <a:ext cx="5832648" cy="796925"/>
          </a:xfrm>
          <a:solidFill>
            <a:srgbClr val="FFC000"/>
          </a:solidFill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Milde-moderate </a:t>
            </a:r>
            <a:r>
              <a:rPr lang="de-DE" dirty="0">
                <a:solidFill>
                  <a:schemeClr val="bg1"/>
                </a:solidFill>
              </a:rPr>
              <a:t>Symptome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sz="2000" b="0" dirty="0">
                <a:solidFill>
                  <a:schemeClr val="bg1"/>
                </a:solidFill>
              </a:rPr>
              <a:t>Übelkeit ohne Erbrechen, Verwirrung, </a:t>
            </a:r>
            <a:r>
              <a:rPr lang="de-DE" sz="2000" b="0" dirty="0" smtClean="0">
                <a:solidFill>
                  <a:schemeClr val="bg1"/>
                </a:solidFill>
              </a:rPr>
              <a:t>Kopfschmerzen</a:t>
            </a:r>
            <a:endParaRPr lang="de-DE" b="0" dirty="0">
              <a:solidFill>
                <a:schemeClr val="bg1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179512" y="3212976"/>
            <a:ext cx="8784976" cy="3401219"/>
          </a:xfrm>
        </p:spPr>
        <p:txBody>
          <a:bodyPr/>
          <a:lstStyle/>
          <a:p>
            <a:r>
              <a:rPr lang="de-DE" b="1" dirty="0" err="1" smtClean="0"/>
              <a:t>We</a:t>
            </a:r>
            <a:r>
              <a:rPr lang="de-DE" b="1" dirty="0" smtClean="0"/>
              <a:t> </a:t>
            </a:r>
            <a:r>
              <a:rPr lang="de-DE" b="1" dirty="0" err="1" smtClean="0"/>
              <a:t>recommend</a:t>
            </a:r>
            <a:r>
              <a:rPr lang="de-DE" b="1" dirty="0" smtClean="0"/>
              <a:t> (1D): </a:t>
            </a:r>
            <a:r>
              <a:rPr lang="de-DE" dirty="0"/>
              <a:t>150ml NaCl 3% </a:t>
            </a:r>
            <a:r>
              <a:rPr lang="de-DE" dirty="0" err="1"/>
              <a:t>i.v.</a:t>
            </a:r>
            <a:r>
              <a:rPr lang="de-DE" dirty="0"/>
              <a:t> in </a:t>
            </a:r>
            <a:r>
              <a:rPr lang="de-DE" dirty="0" smtClean="0"/>
              <a:t>20min sofort</a:t>
            </a:r>
          </a:p>
          <a:p>
            <a:r>
              <a:rPr lang="de-DE" b="1" dirty="0" err="1" smtClean="0"/>
              <a:t>We</a:t>
            </a:r>
            <a:r>
              <a:rPr lang="de-DE" b="1" dirty="0" smtClean="0"/>
              <a:t> </a:t>
            </a:r>
            <a:r>
              <a:rPr lang="de-DE" b="1" dirty="0" err="1" smtClean="0"/>
              <a:t>suggest</a:t>
            </a:r>
            <a:r>
              <a:rPr lang="de-DE" b="1" dirty="0" smtClean="0"/>
              <a:t> (2D): </a:t>
            </a:r>
            <a:r>
              <a:rPr lang="de-DE" dirty="0" smtClean="0"/>
              <a:t>Na</a:t>
            </a:r>
            <a:r>
              <a:rPr lang="de-DE" baseline="30000" dirty="0" smtClean="0"/>
              <a:t>+ </a:t>
            </a:r>
            <a:r>
              <a:rPr lang="de-DE" dirty="0" smtClean="0"/>
              <a:t>-Anstieg Ziel 5 mmol/l pro 24 h</a:t>
            </a:r>
          </a:p>
          <a:p>
            <a:r>
              <a:rPr lang="de-DE" b="1" dirty="0" err="1" smtClean="0"/>
              <a:t>We</a:t>
            </a:r>
            <a:r>
              <a:rPr lang="de-DE" b="1" dirty="0" smtClean="0"/>
              <a:t> </a:t>
            </a:r>
            <a:r>
              <a:rPr lang="de-DE" b="1" dirty="0" err="1" smtClean="0"/>
              <a:t>suggest</a:t>
            </a:r>
            <a:r>
              <a:rPr lang="de-DE" b="1" dirty="0" smtClean="0"/>
              <a:t> (2D): </a:t>
            </a:r>
            <a:r>
              <a:rPr lang="de-DE" dirty="0"/>
              <a:t>Na</a:t>
            </a:r>
            <a:r>
              <a:rPr lang="de-DE" baseline="30000" dirty="0"/>
              <a:t>+</a:t>
            </a:r>
            <a:r>
              <a:rPr lang="de-DE" dirty="0"/>
              <a:t> maximal +10mmol/l in ersten 24h, danach max. +8mmol/l pro 24h bis Na</a:t>
            </a:r>
            <a:r>
              <a:rPr lang="de-DE" baseline="30000" dirty="0"/>
              <a:t>+ </a:t>
            </a:r>
            <a:r>
              <a:rPr lang="de-DE" dirty="0"/>
              <a:t>130mmol/l</a:t>
            </a:r>
          </a:p>
        </p:txBody>
      </p:sp>
      <p:pic>
        <p:nvPicPr>
          <p:cNvPr id="7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52000" y="0"/>
            <a:ext cx="2962672" cy="292064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508104" y="6505599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 smtClean="0"/>
              <a:t>Spasovski</a:t>
            </a:r>
            <a:r>
              <a:rPr lang="de-DE" sz="1400" b="1" dirty="0" smtClean="0"/>
              <a:t> et al, </a:t>
            </a:r>
            <a:r>
              <a:rPr lang="de-DE" sz="1400" b="1" dirty="0" err="1" smtClean="0"/>
              <a:t>Eur</a:t>
            </a:r>
            <a:r>
              <a:rPr lang="de-DE" sz="1400" b="1" dirty="0" smtClean="0"/>
              <a:t> J </a:t>
            </a:r>
            <a:r>
              <a:rPr lang="de-DE" sz="1400" b="1" dirty="0" err="1" smtClean="0"/>
              <a:t>Endocrinol</a:t>
            </a:r>
            <a:r>
              <a:rPr lang="de-DE" sz="1400" b="1" dirty="0" smtClean="0"/>
              <a:t> 2014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37779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4191000" cy="1008087"/>
          </a:xfrm>
          <a:solidFill>
            <a:srgbClr val="0099CC"/>
          </a:solidFill>
        </p:spPr>
        <p:txBody>
          <a:bodyPr/>
          <a:lstStyle/>
          <a:p>
            <a:r>
              <a:rPr lang="de-DE" dirty="0" smtClean="0"/>
              <a:t>Akute </a:t>
            </a:r>
            <a:r>
              <a:rPr lang="de-DE" dirty="0" err="1" smtClean="0"/>
              <a:t>Hyponatriämie</a:t>
            </a:r>
            <a:r>
              <a:rPr lang="de-DE" dirty="0" smtClean="0"/>
              <a:t> (Dauer nachweislich &lt;48h)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7504" y="2305290"/>
            <a:ext cx="8719120" cy="4217956"/>
          </a:xfrm>
        </p:spPr>
        <p:txBody>
          <a:bodyPr/>
          <a:lstStyle/>
          <a:p>
            <a:r>
              <a:rPr lang="de-DE" dirty="0" smtClean="0"/>
              <a:t>Kontrolle Na</a:t>
            </a:r>
            <a:r>
              <a:rPr lang="de-DE" baseline="30000" dirty="0" smtClean="0"/>
              <a:t>+</a:t>
            </a:r>
            <a:r>
              <a:rPr lang="de-DE" dirty="0" smtClean="0"/>
              <a:t>-Messmethode </a:t>
            </a:r>
            <a:r>
              <a:rPr lang="de-DE" b="1" dirty="0" smtClean="0"/>
              <a:t>(not </a:t>
            </a:r>
            <a:r>
              <a:rPr lang="de-DE" b="1" dirty="0" err="1" smtClean="0"/>
              <a:t>graded</a:t>
            </a:r>
            <a:r>
              <a:rPr lang="de-DE" b="1" dirty="0" smtClean="0"/>
              <a:t>)</a:t>
            </a:r>
          </a:p>
          <a:p>
            <a:r>
              <a:rPr lang="de-DE" dirty="0" smtClean="0"/>
              <a:t>Wenn möglich, Medikamente, Flüssigkeitszufuhr u.a., was zu einer </a:t>
            </a:r>
            <a:r>
              <a:rPr lang="de-DE" dirty="0" err="1" smtClean="0"/>
              <a:t>Hyponatriämie</a:t>
            </a:r>
            <a:r>
              <a:rPr lang="de-DE" dirty="0" smtClean="0"/>
              <a:t> führen kann beenden </a:t>
            </a:r>
            <a:r>
              <a:rPr lang="de-DE" b="1" dirty="0" smtClean="0"/>
              <a:t>(not </a:t>
            </a:r>
            <a:r>
              <a:rPr lang="de-DE" b="1" dirty="0" err="1" smtClean="0"/>
              <a:t>graded</a:t>
            </a:r>
            <a:r>
              <a:rPr lang="de-DE" b="1" dirty="0" smtClean="0"/>
              <a:t>)</a:t>
            </a:r>
          </a:p>
          <a:p>
            <a:r>
              <a:rPr lang="de-DE" b="1" dirty="0" err="1" smtClean="0"/>
              <a:t>We</a:t>
            </a:r>
            <a:r>
              <a:rPr lang="de-DE" b="1" dirty="0" smtClean="0"/>
              <a:t> </a:t>
            </a:r>
            <a:r>
              <a:rPr lang="de-DE" b="1" dirty="0" err="1" smtClean="0"/>
              <a:t>recommend</a:t>
            </a:r>
            <a:r>
              <a:rPr lang="de-DE" b="1" dirty="0" smtClean="0"/>
              <a:t> (1D): </a:t>
            </a:r>
            <a:r>
              <a:rPr lang="de-DE" dirty="0" smtClean="0"/>
              <a:t>prompte </a:t>
            </a:r>
            <a:r>
              <a:rPr lang="de-DE" dirty="0"/>
              <a:t>D</a:t>
            </a:r>
            <a:r>
              <a:rPr lang="de-DE" dirty="0" smtClean="0"/>
              <a:t>iagnostik und ursachenspezifische Behandlung</a:t>
            </a:r>
          </a:p>
          <a:p>
            <a:r>
              <a:rPr lang="de-DE" b="1" dirty="0" err="1" smtClean="0"/>
              <a:t>We</a:t>
            </a:r>
            <a:r>
              <a:rPr lang="de-DE" b="1" dirty="0" smtClean="0"/>
              <a:t> </a:t>
            </a:r>
            <a:r>
              <a:rPr lang="de-DE" b="1" dirty="0" err="1" smtClean="0"/>
              <a:t>suggest</a:t>
            </a:r>
            <a:r>
              <a:rPr lang="de-DE" b="1" dirty="0" smtClean="0"/>
              <a:t> (2D): </a:t>
            </a:r>
            <a:r>
              <a:rPr lang="de-DE" dirty="0" smtClean="0"/>
              <a:t>wenn akuter Abfall &gt;10mmol/l dann 1x </a:t>
            </a:r>
            <a:r>
              <a:rPr lang="de-DE" dirty="0"/>
              <a:t>150ml NaCl 3% </a:t>
            </a:r>
            <a:r>
              <a:rPr lang="de-DE" dirty="0" err="1"/>
              <a:t>i.v.</a:t>
            </a:r>
            <a:r>
              <a:rPr lang="de-DE" dirty="0"/>
              <a:t> in 20min </a:t>
            </a:r>
            <a:endParaRPr lang="de-DE" dirty="0" smtClean="0"/>
          </a:p>
          <a:p>
            <a:r>
              <a:rPr lang="de-DE" b="1" dirty="0" err="1" smtClean="0"/>
              <a:t>We</a:t>
            </a:r>
            <a:r>
              <a:rPr lang="de-DE" b="1" dirty="0" smtClean="0"/>
              <a:t> </a:t>
            </a:r>
            <a:r>
              <a:rPr lang="de-DE" b="1" dirty="0" err="1" smtClean="0"/>
              <a:t>suggest</a:t>
            </a:r>
            <a:r>
              <a:rPr lang="de-DE" b="1" dirty="0" smtClean="0"/>
              <a:t> (2D): </a:t>
            </a:r>
            <a:r>
              <a:rPr lang="de-DE" dirty="0" smtClean="0"/>
              <a:t>Na</a:t>
            </a:r>
            <a:r>
              <a:rPr lang="de-DE" baseline="30000" dirty="0"/>
              <a:t>+</a:t>
            </a:r>
            <a:r>
              <a:rPr lang="de-DE" dirty="0" smtClean="0"/>
              <a:t>-Kontrolle nach 4h</a:t>
            </a:r>
          </a:p>
          <a:p>
            <a:endParaRPr lang="de-DE" dirty="0"/>
          </a:p>
        </p:txBody>
      </p:sp>
      <p:pic>
        <p:nvPicPr>
          <p:cNvPr id="5" name="Inhaltsplatzhalt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73338" y="77123"/>
            <a:ext cx="3253286" cy="234376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508104" y="6505599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 smtClean="0"/>
              <a:t>Spasovski</a:t>
            </a:r>
            <a:r>
              <a:rPr lang="de-DE" sz="1400" b="1" dirty="0" smtClean="0"/>
              <a:t> et al, </a:t>
            </a:r>
            <a:r>
              <a:rPr lang="de-DE" sz="1400" b="1" dirty="0" err="1" smtClean="0"/>
              <a:t>Eur</a:t>
            </a:r>
            <a:r>
              <a:rPr lang="de-DE" sz="1400" b="1" dirty="0" smtClean="0"/>
              <a:t> J </a:t>
            </a:r>
            <a:r>
              <a:rPr lang="de-DE" sz="1400" b="1" dirty="0" err="1" smtClean="0"/>
              <a:t>Endocrinol</a:t>
            </a:r>
            <a:r>
              <a:rPr lang="de-DE" sz="1400" b="1" dirty="0" smtClean="0"/>
              <a:t> 2014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6268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Ursachen einer akuten </a:t>
            </a:r>
            <a:r>
              <a:rPr lang="de-DE" dirty="0" err="1" smtClean="0"/>
              <a:t>Hyponatriämie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meist </a:t>
            </a:r>
            <a:r>
              <a:rPr lang="de-DE" dirty="0" err="1" smtClean="0"/>
              <a:t>transiert</a:t>
            </a:r>
            <a:r>
              <a:rPr lang="de-DE" dirty="0" smtClean="0"/>
              <a:t>, so dass selbstlimitierend!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352" y="1600200"/>
            <a:ext cx="6685296" cy="452596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508104" y="6505599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 smtClean="0"/>
              <a:t>Spasovski</a:t>
            </a:r>
            <a:r>
              <a:rPr lang="de-DE" sz="1400" b="1" dirty="0" smtClean="0"/>
              <a:t> et al, </a:t>
            </a:r>
            <a:r>
              <a:rPr lang="de-DE" sz="1400" b="1" dirty="0" err="1" smtClean="0"/>
              <a:t>Eur</a:t>
            </a:r>
            <a:r>
              <a:rPr lang="de-DE" sz="1400" b="1" dirty="0" smtClean="0"/>
              <a:t> J </a:t>
            </a:r>
            <a:r>
              <a:rPr lang="de-DE" sz="1400" b="1" dirty="0" err="1" smtClean="0"/>
              <a:t>Endocrinol</a:t>
            </a:r>
            <a:r>
              <a:rPr lang="de-DE" sz="1400" b="1" dirty="0" smtClean="0"/>
              <a:t> 2014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40055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040560" cy="2376263"/>
          </a:xfrm>
        </p:spPr>
        <p:txBody>
          <a:bodyPr/>
          <a:lstStyle/>
          <a:p>
            <a:r>
              <a:rPr lang="de-DE" dirty="0" smtClean="0"/>
              <a:t>Chronische </a:t>
            </a:r>
            <a:r>
              <a:rPr lang="de-DE" dirty="0" err="1" smtClean="0"/>
              <a:t>Hyponatriämie</a:t>
            </a:r>
            <a:r>
              <a:rPr lang="de-DE" dirty="0"/>
              <a:t/>
            </a:r>
            <a:br>
              <a:rPr lang="de-DE" dirty="0"/>
            </a:br>
            <a:r>
              <a:rPr lang="de-DE" u="sng" dirty="0" smtClean="0"/>
              <a:t>ohne</a:t>
            </a:r>
            <a:r>
              <a:rPr lang="de-DE" dirty="0" smtClean="0"/>
              <a:t> schwere oder mild/moderate Symptome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>
                <a:solidFill>
                  <a:srgbClr val="FF0000"/>
                </a:solidFill>
              </a:rPr>
              <a:t>Allgemeines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1520" y="2992172"/>
            <a:ext cx="8640960" cy="3513428"/>
          </a:xfrm>
        </p:spPr>
        <p:txBody>
          <a:bodyPr/>
          <a:lstStyle/>
          <a:p>
            <a:r>
              <a:rPr lang="de-DE" sz="2400" dirty="0" smtClean="0"/>
              <a:t>Ursachen Behandeln, potentielle verursachende Medikation/Flüssigkeiten stoppen</a:t>
            </a:r>
          </a:p>
          <a:p>
            <a:r>
              <a:rPr lang="de-DE" sz="2400" b="1" dirty="0" smtClean="0"/>
              <a:t>Milde </a:t>
            </a:r>
            <a:r>
              <a:rPr lang="de-DE" sz="2400" b="1" dirty="0" err="1" smtClean="0"/>
              <a:t>Hyponatriämie</a:t>
            </a:r>
            <a:r>
              <a:rPr lang="de-DE" sz="2400" b="1" dirty="0" smtClean="0"/>
              <a:t> (130-135):</a:t>
            </a:r>
            <a:br>
              <a:rPr lang="de-DE" sz="2400" b="1" dirty="0" smtClean="0"/>
            </a:br>
            <a:r>
              <a:rPr lang="de-DE" sz="2400" i="1" dirty="0" err="1" smtClean="0"/>
              <a:t>we</a:t>
            </a:r>
            <a:r>
              <a:rPr lang="de-DE" sz="2400" i="1" dirty="0" smtClean="0"/>
              <a:t> </a:t>
            </a:r>
            <a:r>
              <a:rPr lang="de-DE" sz="2400" i="1" dirty="0" err="1" smtClean="0"/>
              <a:t>suggest</a:t>
            </a:r>
            <a:r>
              <a:rPr lang="de-DE" sz="2400" i="1" dirty="0" smtClean="0"/>
              <a:t> (2C): </a:t>
            </a:r>
            <a:r>
              <a:rPr lang="de-DE" sz="2400" dirty="0" smtClean="0"/>
              <a:t>keine Behandlung nur um Na</a:t>
            </a:r>
            <a:r>
              <a:rPr lang="de-DE" sz="2400" baseline="30000" dirty="0"/>
              <a:t>+</a:t>
            </a:r>
            <a:r>
              <a:rPr lang="de-DE" sz="2400" dirty="0" smtClean="0"/>
              <a:t> anzuheben</a:t>
            </a:r>
          </a:p>
          <a:p>
            <a:r>
              <a:rPr lang="de-DE" sz="2400" b="1" dirty="0" smtClean="0"/>
              <a:t>Moderate (&lt;130) oder schwere Hypo-Na (&lt;125):</a:t>
            </a:r>
            <a:br>
              <a:rPr lang="de-DE" sz="2400" b="1" dirty="0" smtClean="0"/>
            </a:br>
            <a:r>
              <a:rPr lang="de-DE" sz="2400" i="1" dirty="0" err="1" smtClean="0"/>
              <a:t>we</a:t>
            </a:r>
            <a:r>
              <a:rPr lang="de-DE" sz="2400" i="1" dirty="0" smtClean="0"/>
              <a:t> </a:t>
            </a:r>
            <a:r>
              <a:rPr lang="de-DE" sz="2400" i="1" dirty="0" err="1" smtClean="0"/>
              <a:t>recommend</a:t>
            </a:r>
            <a:r>
              <a:rPr lang="de-DE" sz="2400" i="1" dirty="0" smtClean="0"/>
              <a:t> (1D):</a:t>
            </a:r>
            <a:r>
              <a:rPr lang="de-DE" sz="2400" dirty="0" smtClean="0"/>
              <a:t> Na</a:t>
            </a:r>
            <a:r>
              <a:rPr lang="de-DE" sz="2400" baseline="30000" dirty="0"/>
              <a:t>+</a:t>
            </a:r>
            <a:r>
              <a:rPr lang="de-DE" sz="2400" dirty="0" smtClean="0"/>
              <a:t>-Anstieg vermeiden &gt;10mmol/l pro 24h und &gt;8mmol/l pro 24h danach</a:t>
            </a:r>
          </a:p>
          <a:p>
            <a:r>
              <a:rPr lang="de-DE" sz="2400" b="1" dirty="0"/>
              <a:t>Moderate </a:t>
            </a:r>
            <a:r>
              <a:rPr lang="de-DE" sz="2400" b="1" dirty="0" smtClean="0"/>
              <a:t>(&lt;130) oder </a:t>
            </a:r>
            <a:r>
              <a:rPr lang="de-DE" sz="2400" b="1" dirty="0"/>
              <a:t>schwere </a:t>
            </a:r>
            <a:r>
              <a:rPr lang="de-DE" sz="2400" b="1" dirty="0" smtClean="0"/>
              <a:t>(&lt;125) Hypo-Na:</a:t>
            </a:r>
            <a:r>
              <a:rPr lang="de-DE" sz="2400" b="1" dirty="0"/>
              <a:t/>
            </a:r>
            <a:br>
              <a:rPr lang="de-DE" sz="2400" b="1" dirty="0"/>
            </a:br>
            <a:r>
              <a:rPr lang="de-DE" sz="2400" i="1" dirty="0" err="1"/>
              <a:t>we</a:t>
            </a:r>
            <a:r>
              <a:rPr lang="de-DE" sz="2400" i="1" dirty="0"/>
              <a:t> </a:t>
            </a:r>
            <a:r>
              <a:rPr lang="de-DE" sz="2400" i="1" dirty="0" err="1" smtClean="0"/>
              <a:t>suggest</a:t>
            </a:r>
            <a:r>
              <a:rPr lang="de-DE" sz="2400" i="1" dirty="0" smtClean="0"/>
              <a:t> (2D</a:t>
            </a:r>
            <a:r>
              <a:rPr lang="de-DE" sz="2400" i="1" dirty="0"/>
              <a:t>):</a:t>
            </a:r>
            <a:r>
              <a:rPr lang="de-DE" sz="2400" dirty="0"/>
              <a:t> </a:t>
            </a:r>
            <a:r>
              <a:rPr lang="de-DE" sz="2400" dirty="0" smtClean="0"/>
              <a:t>Kontrolle alle 6h bis Na</a:t>
            </a:r>
            <a:r>
              <a:rPr lang="de-DE" sz="2400" baseline="30000" dirty="0"/>
              <a:t>+</a:t>
            </a:r>
            <a:r>
              <a:rPr lang="de-DE" sz="2400" dirty="0" smtClean="0"/>
              <a:t> stabilisiert</a:t>
            </a:r>
            <a:endParaRPr lang="de-DE" sz="2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08104" y="116632"/>
            <a:ext cx="3556643" cy="262167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508104" y="6505599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 smtClean="0"/>
              <a:t>Spasovski</a:t>
            </a:r>
            <a:r>
              <a:rPr lang="de-DE" sz="1400" b="1" dirty="0" smtClean="0"/>
              <a:t> et al, </a:t>
            </a:r>
            <a:r>
              <a:rPr lang="de-DE" sz="1400" b="1" dirty="0" err="1" smtClean="0"/>
              <a:t>Eur</a:t>
            </a:r>
            <a:r>
              <a:rPr lang="de-DE" sz="1400" b="1" dirty="0" smtClean="0"/>
              <a:t> J </a:t>
            </a:r>
            <a:r>
              <a:rPr lang="de-DE" sz="1400" b="1" dirty="0" err="1" smtClean="0"/>
              <a:t>Endocrinol</a:t>
            </a:r>
            <a:r>
              <a:rPr lang="de-DE" sz="1400" b="1" dirty="0" smtClean="0"/>
              <a:t> 2014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58890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040560" cy="2664296"/>
          </a:xfrm>
        </p:spPr>
        <p:txBody>
          <a:bodyPr/>
          <a:lstStyle/>
          <a:p>
            <a:r>
              <a:rPr lang="de-DE" dirty="0" smtClean="0"/>
              <a:t>Chronische </a:t>
            </a:r>
            <a:r>
              <a:rPr lang="de-DE" dirty="0" err="1" smtClean="0"/>
              <a:t>Hyponatriämie</a:t>
            </a:r>
            <a:r>
              <a:rPr lang="de-DE" dirty="0"/>
              <a:t/>
            </a:r>
            <a:br>
              <a:rPr lang="de-DE" dirty="0"/>
            </a:br>
            <a:r>
              <a:rPr lang="de-DE" u="sng" dirty="0" smtClean="0"/>
              <a:t>ohne</a:t>
            </a:r>
            <a:r>
              <a:rPr lang="de-DE" dirty="0" smtClean="0"/>
              <a:t> schwere oder mild/moderate Symptome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>
                <a:solidFill>
                  <a:srgbClr val="FF0000"/>
                </a:solidFill>
              </a:rPr>
              <a:t>Pat. mit erweiterter extrazellulärer Flüssigkeit 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(z.B. </a:t>
            </a:r>
            <a:r>
              <a:rPr lang="de-DE" dirty="0" err="1" smtClean="0">
                <a:solidFill>
                  <a:srgbClr val="FF0000"/>
                </a:solidFill>
              </a:rPr>
              <a:t>dekomp</a:t>
            </a:r>
            <a:r>
              <a:rPr lang="de-DE" dirty="0" smtClean="0">
                <a:solidFill>
                  <a:srgbClr val="FF0000"/>
                </a:solidFill>
              </a:rPr>
              <a:t>. Herzinsuffizienz)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1520" y="3212976"/>
            <a:ext cx="8640960" cy="2237029"/>
          </a:xfrm>
        </p:spPr>
        <p:txBody>
          <a:bodyPr/>
          <a:lstStyle/>
          <a:p>
            <a:r>
              <a:rPr lang="de-DE" sz="2400" b="1" dirty="0" err="1" smtClean="0"/>
              <a:t>We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recommend</a:t>
            </a:r>
            <a:r>
              <a:rPr lang="de-DE" sz="2400" b="1" dirty="0" smtClean="0"/>
              <a:t> (1C): </a:t>
            </a:r>
            <a:r>
              <a:rPr lang="de-DE" sz="2400" dirty="0" smtClean="0"/>
              <a:t>keine Behandlung nur um Na</a:t>
            </a:r>
            <a:r>
              <a:rPr lang="de-DE" sz="2400" baseline="30000" dirty="0"/>
              <a:t>+</a:t>
            </a:r>
            <a:r>
              <a:rPr lang="de-DE" sz="2400" dirty="0" smtClean="0"/>
              <a:t> anzuheben</a:t>
            </a:r>
          </a:p>
          <a:p>
            <a:r>
              <a:rPr lang="de-DE" sz="2400" b="1" dirty="0" err="1" smtClean="0"/>
              <a:t>We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suggest</a:t>
            </a:r>
            <a:r>
              <a:rPr lang="de-DE" sz="2400" b="1" dirty="0" smtClean="0"/>
              <a:t> (2D): </a:t>
            </a:r>
            <a:r>
              <a:rPr lang="de-DE" sz="2400" dirty="0" smtClean="0"/>
              <a:t>Flüssigkeitsrestriktion</a:t>
            </a:r>
          </a:p>
          <a:p>
            <a:r>
              <a:rPr lang="de-DE" sz="2400" b="1" dirty="0" err="1" smtClean="0"/>
              <a:t>We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recommend</a:t>
            </a:r>
            <a:r>
              <a:rPr lang="de-DE" sz="2400" b="1" dirty="0" smtClean="0"/>
              <a:t> (1C): </a:t>
            </a:r>
            <a:r>
              <a:rPr lang="de-DE" sz="2400" dirty="0" smtClean="0"/>
              <a:t>keine </a:t>
            </a:r>
            <a:r>
              <a:rPr lang="de-DE" sz="2400" dirty="0" err="1" smtClean="0"/>
              <a:t>Vasopressinrezeptorantagonisten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 smtClean="0"/>
              <a:t>(-</a:t>
            </a:r>
            <a:r>
              <a:rPr lang="de-DE" sz="2400" dirty="0" err="1" smtClean="0"/>
              <a:t>vaptane</a:t>
            </a:r>
            <a:r>
              <a:rPr lang="de-DE" sz="2400" dirty="0" smtClean="0"/>
              <a:t>)</a:t>
            </a:r>
          </a:p>
          <a:p>
            <a:r>
              <a:rPr lang="de-DE" sz="2400" b="1" dirty="0" err="1" smtClean="0"/>
              <a:t>We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recommend</a:t>
            </a:r>
            <a:r>
              <a:rPr lang="de-DE" sz="2400" b="1" dirty="0" smtClean="0"/>
              <a:t> (1D): </a:t>
            </a:r>
            <a:r>
              <a:rPr lang="de-DE" sz="2400" dirty="0" smtClean="0"/>
              <a:t>kein </a:t>
            </a:r>
            <a:r>
              <a:rPr lang="de-DE" sz="2400" dirty="0" err="1" smtClean="0"/>
              <a:t>Demeclocycline</a:t>
            </a:r>
            <a:endParaRPr lang="de-DE" sz="24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05400" y="548680"/>
            <a:ext cx="4038600" cy="135688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436096" y="6453336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 smtClean="0"/>
              <a:t>Spasovski</a:t>
            </a:r>
            <a:r>
              <a:rPr lang="de-DE" sz="1400" b="1" dirty="0" smtClean="0"/>
              <a:t> et al, </a:t>
            </a:r>
            <a:r>
              <a:rPr lang="de-DE" sz="1400" b="1" dirty="0" err="1" smtClean="0"/>
              <a:t>Eur</a:t>
            </a:r>
            <a:r>
              <a:rPr lang="de-DE" sz="1400" b="1" dirty="0" smtClean="0"/>
              <a:t> J </a:t>
            </a:r>
            <a:r>
              <a:rPr lang="de-DE" sz="1400" b="1" dirty="0" err="1" smtClean="0"/>
              <a:t>Endocrinol</a:t>
            </a:r>
            <a:r>
              <a:rPr lang="de-DE" sz="1400" b="1" dirty="0" smtClean="0"/>
              <a:t> 2014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3754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040560" cy="2376263"/>
          </a:xfrm>
        </p:spPr>
        <p:txBody>
          <a:bodyPr/>
          <a:lstStyle/>
          <a:p>
            <a:r>
              <a:rPr lang="de-DE" dirty="0" smtClean="0"/>
              <a:t>Chronische </a:t>
            </a:r>
            <a:r>
              <a:rPr lang="de-DE" dirty="0" err="1" smtClean="0"/>
              <a:t>Hyponatriämie</a:t>
            </a:r>
            <a:r>
              <a:rPr lang="de-DE" dirty="0"/>
              <a:t/>
            </a:r>
            <a:br>
              <a:rPr lang="de-DE" dirty="0"/>
            </a:br>
            <a:r>
              <a:rPr lang="de-DE" u="sng" dirty="0" smtClean="0"/>
              <a:t>ohne</a:t>
            </a:r>
            <a:r>
              <a:rPr lang="de-DE" dirty="0" smtClean="0"/>
              <a:t> schwere oder mild/moderate Symptome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>
                <a:solidFill>
                  <a:srgbClr val="FF0000"/>
                </a:solidFill>
              </a:rPr>
              <a:t>Pat. </a:t>
            </a:r>
            <a:r>
              <a:rPr lang="de-DE" dirty="0">
                <a:solidFill>
                  <a:srgbClr val="FF0000"/>
                </a:solidFill>
              </a:rPr>
              <a:t>m</a:t>
            </a:r>
            <a:r>
              <a:rPr lang="de-DE" dirty="0" smtClean="0">
                <a:solidFill>
                  <a:srgbClr val="FF0000"/>
                </a:solidFill>
              </a:rPr>
              <a:t>it reduziertem zirkulierendem Volumen (</a:t>
            </a:r>
            <a:r>
              <a:rPr lang="de-DE" dirty="0" err="1" smtClean="0">
                <a:solidFill>
                  <a:srgbClr val="FF0000"/>
                </a:solidFill>
              </a:rPr>
              <a:t>Hypovolämie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7504" y="2992171"/>
            <a:ext cx="8928992" cy="2237029"/>
          </a:xfrm>
        </p:spPr>
        <p:txBody>
          <a:bodyPr/>
          <a:lstStyle/>
          <a:p>
            <a:r>
              <a:rPr lang="de-DE" sz="2400" b="1" dirty="0" err="1" smtClean="0"/>
              <a:t>We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recommend</a:t>
            </a:r>
            <a:r>
              <a:rPr lang="de-DE" sz="2400" b="1" dirty="0" smtClean="0"/>
              <a:t> (1B): </a:t>
            </a:r>
            <a:r>
              <a:rPr lang="de-DE" sz="2400" dirty="0" err="1" smtClean="0"/>
              <a:t>Extrazellulärvolumen</a:t>
            </a:r>
            <a:r>
              <a:rPr lang="de-DE" sz="2400" dirty="0" smtClean="0"/>
              <a:t> wiederherstellen mit NaCl 0.9% oder </a:t>
            </a:r>
            <a:r>
              <a:rPr lang="de-DE" sz="2400" dirty="0" err="1" smtClean="0"/>
              <a:t>balanzierte</a:t>
            </a:r>
            <a:r>
              <a:rPr lang="de-DE" sz="2400" dirty="0" smtClean="0"/>
              <a:t> Kristalloide Lösung 0.5-1 ml/kg/h</a:t>
            </a:r>
            <a:br>
              <a:rPr lang="de-DE" sz="2400" dirty="0" smtClean="0"/>
            </a:br>
            <a:r>
              <a:rPr lang="de-DE" sz="2400" dirty="0" smtClean="0"/>
              <a:t>CAVE: schnelle Natriumkorrektur durch Wegfall der ADH-Sekretion</a:t>
            </a:r>
          </a:p>
          <a:p>
            <a:r>
              <a:rPr lang="de-DE" sz="2400" dirty="0" smtClean="0"/>
              <a:t>Bei </a:t>
            </a:r>
            <a:r>
              <a:rPr lang="de-DE" sz="2400" dirty="0" err="1" smtClean="0"/>
              <a:t>hämodynamischer</a:t>
            </a:r>
            <a:r>
              <a:rPr lang="de-DE" sz="2400" dirty="0" smtClean="0"/>
              <a:t> Instabilität ist der Nutzen der Flüssigkeitsgabe höher als das Risiko einer zu schnellen Na</a:t>
            </a:r>
            <a:r>
              <a:rPr lang="de-DE" sz="2400" baseline="30000" dirty="0"/>
              <a:t>+</a:t>
            </a:r>
            <a:r>
              <a:rPr lang="de-DE" sz="2400" dirty="0" smtClean="0"/>
              <a:t>-Korrektur (not </a:t>
            </a:r>
            <a:r>
              <a:rPr lang="de-DE" sz="2400" dirty="0" err="1" smtClean="0"/>
              <a:t>graded</a:t>
            </a:r>
            <a:r>
              <a:rPr lang="de-DE" sz="2400" dirty="0" smtClean="0"/>
              <a:t>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436096" y="6453336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 smtClean="0"/>
              <a:t>Spasovski</a:t>
            </a:r>
            <a:r>
              <a:rPr lang="de-DE" sz="1400" b="1" dirty="0" smtClean="0"/>
              <a:t> et al, </a:t>
            </a:r>
            <a:r>
              <a:rPr lang="de-DE" sz="1400" b="1" dirty="0" err="1" smtClean="0"/>
              <a:t>Eur</a:t>
            </a:r>
            <a:r>
              <a:rPr lang="de-DE" sz="1400" b="1" dirty="0" smtClean="0"/>
              <a:t> J </a:t>
            </a:r>
            <a:r>
              <a:rPr lang="de-DE" sz="1400" b="1" dirty="0" err="1" smtClean="0"/>
              <a:t>Endocrinol</a:t>
            </a:r>
            <a:r>
              <a:rPr lang="de-DE" sz="1400" b="1" dirty="0" smtClean="0"/>
              <a:t> 2014</a:t>
            </a:r>
            <a:endParaRPr lang="de-DE" sz="1400" b="1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53880" y="260648"/>
            <a:ext cx="4038600" cy="17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5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040560" cy="2376263"/>
          </a:xfrm>
        </p:spPr>
        <p:txBody>
          <a:bodyPr/>
          <a:lstStyle/>
          <a:p>
            <a:r>
              <a:rPr lang="de-DE" dirty="0" smtClean="0"/>
              <a:t>Chronische </a:t>
            </a:r>
            <a:r>
              <a:rPr lang="de-DE" dirty="0" err="1" smtClean="0"/>
              <a:t>Hyponatriämie</a:t>
            </a:r>
            <a:r>
              <a:rPr lang="de-DE" dirty="0"/>
              <a:t/>
            </a:r>
            <a:br>
              <a:rPr lang="de-DE" dirty="0"/>
            </a:br>
            <a:r>
              <a:rPr lang="de-DE" u="sng" dirty="0" smtClean="0"/>
              <a:t>ohne</a:t>
            </a:r>
            <a:r>
              <a:rPr lang="de-DE" dirty="0" smtClean="0"/>
              <a:t> schwere oder mild/moderate Symptome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>
                <a:solidFill>
                  <a:srgbClr val="FF0000"/>
                </a:solidFill>
              </a:rPr>
              <a:t>Pat. mit SIADH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1520" y="2492896"/>
            <a:ext cx="8640960" cy="4114328"/>
          </a:xfrm>
        </p:spPr>
        <p:txBody>
          <a:bodyPr/>
          <a:lstStyle/>
          <a:p>
            <a:r>
              <a:rPr lang="de-DE" sz="2400" b="1" dirty="0"/>
              <a:t>Moderate oder schwere </a:t>
            </a:r>
            <a:r>
              <a:rPr lang="de-DE" sz="2400" b="1" dirty="0" smtClean="0"/>
              <a:t>Hypo-Na</a:t>
            </a:r>
            <a:r>
              <a:rPr lang="de-DE" sz="2400" baseline="30000" dirty="0"/>
              <a:t>+</a:t>
            </a:r>
            <a:r>
              <a:rPr lang="de-DE" sz="2400" b="1" dirty="0" smtClean="0"/>
              <a:t> </a:t>
            </a:r>
            <a:r>
              <a:rPr lang="de-DE" sz="2400" b="1" dirty="0"/>
              <a:t>(&lt;130mmol/l):</a:t>
            </a:r>
            <a:br>
              <a:rPr lang="de-DE" sz="2400" b="1" dirty="0"/>
            </a:br>
            <a:r>
              <a:rPr lang="de-DE" sz="2400" i="1" dirty="0" err="1" smtClean="0"/>
              <a:t>We</a:t>
            </a:r>
            <a:r>
              <a:rPr lang="de-DE" sz="2400" i="1" dirty="0" smtClean="0"/>
              <a:t> </a:t>
            </a:r>
            <a:r>
              <a:rPr lang="de-DE" sz="2400" i="1" dirty="0" err="1" smtClean="0"/>
              <a:t>suggest</a:t>
            </a:r>
            <a:r>
              <a:rPr lang="de-DE" sz="2400" i="1" dirty="0" smtClean="0"/>
              <a:t> (2D): </a:t>
            </a:r>
            <a:r>
              <a:rPr lang="de-DE" sz="2400" dirty="0" smtClean="0"/>
              <a:t>Flüssigkeitsrestriktion </a:t>
            </a:r>
            <a:r>
              <a:rPr lang="de-DE" sz="2400" dirty="0" err="1" smtClean="0"/>
              <a:t>firstline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i="1" dirty="0" err="1" smtClean="0"/>
              <a:t>We</a:t>
            </a:r>
            <a:r>
              <a:rPr lang="de-DE" sz="2400" i="1" dirty="0" smtClean="0"/>
              <a:t> </a:t>
            </a:r>
            <a:r>
              <a:rPr lang="de-DE" sz="2400" i="1" dirty="0" err="1" smtClean="0"/>
              <a:t>suggest</a:t>
            </a:r>
            <a:r>
              <a:rPr lang="de-DE" sz="2400" i="1" dirty="0" smtClean="0"/>
              <a:t> (2D): </a:t>
            </a:r>
            <a:r>
              <a:rPr lang="de-DE" sz="2400" dirty="0" smtClean="0"/>
              <a:t>Harnstoff 0.25-0.5 g/kg/d </a:t>
            </a:r>
            <a:r>
              <a:rPr lang="de-DE" sz="2400" dirty="0" err="1" smtClean="0"/>
              <a:t>p.o</a:t>
            </a:r>
            <a:r>
              <a:rPr lang="de-DE" sz="2400" dirty="0" smtClean="0"/>
              <a:t>. oder </a:t>
            </a:r>
            <a:r>
              <a:rPr lang="de-DE" sz="2400" dirty="0" err="1" smtClean="0"/>
              <a:t>Schleifendiuretikum+NaCl-Tabletten</a:t>
            </a:r>
            <a:r>
              <a:rPr lang="de-DE" sz="2400" dirty="0" smtClean="0"/>
              <a:t> als </a:t>
            </a:r>
            <a:r>
              <a:rPr lang="de-DE" sz="2400" dirty="0" err="1" smtClean="0"/>
              <a:t>second</a:t>
            </a:r>
            <a:r>
              <a:rPr lang="de-DE" sz="2400" dirty="0"/>
              <a:t> </a:t>
            </a:r>
            <a:r>
              <a:rPr lang="de-DE" sz="2400" dirty="0" err="1" smtClean="0"/>
              <a:t>line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i="1" dirty="0" err="1" smtClean="0"/>
              <a:t>we</a:t>
            </a:r>
            <a:r>
              <a:rPr lang="de-DE" sz="2400" i="1" dirty="0" smtClean="0"/>
              <a:t> </a:t>
            </a:r>
            <a:r>
              <a:rPr lang="de-DE" sz="2400" i="1" dirty="0" err="1" smtClean="0"/>
              <a:t>recommend</a:t>
            </a:r>
            <a:r>
              <a:rPr lang="de-DE" sz="2400" i="1" dirty="0" smtClean="0"/>
              <a:t> (1D): </a:t>
            </a:r>
            <a:r>
              <a:rPr lang="de-DE" sz="2400" dirty="0" smtClean="0"/>
              <a:t>kein Lithium oder </a:t>
            </a:r>
            <a:r>
              <a:rPr lang="de-DE" sz="2400" dirty="0" err="1" smtClean="0"/>
              <a:t>Demeclocycline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i="1" dirty="0" err="1" smtClean="0"/>
              <a:t>we</a:t>
            </a:r>
            <a:r>
              <a:rPr lang="de-DE" sz="2400" i="1" dirty="0" smtClean="0"/>
              <a:t> </a:t>
            </a:r>
            <a:r>
              <a:rPr lang="de-DE" sz="2400" i="1" dirty="0" err="1" smtClean="0"/>
              <a:t>recommend</a:t>
            </a:r>
            <a:r>
              <a:rPr lang="de-DE" sz="2400" i="1" dirty="0" smtClean="0"/>
              <a:t> (1C):</a:t>
            </a:r>
            <a:r>
              <a:rPr lang="de-DE" sz="2400" b="1" dirty="0" smtClean="0"/>
              <a:t> </a:t>
            </a:r>
            <a:r>
              <a:rPr lang="de-DE" sz="2400" dirty="0" smtClean="0"/>
              <a:t>keine </a:t>
            </a:r>
            <a:r>
              <a:rPr lang="de-DE" sz="2400" dirty="0" err="1" smtClean="0"/>
              <a:t>Vasopressinrezeptorantagonisten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 smtClean="0"/>
              <a:t>(-</a:t>
            </a:r>
            <a:r>
              <a:rPr lang="de-DE" sz="2400" dirty="0" err="1" smtClean="0"/>
              <a:t>vaptane</a:t>
            </a:r>
            <a:r>
              <a:rPr lang="de-DE" sz="2400" dirty="0" smtClean="0"/>
              <a:t>)</a:t>
            </a:r>
            <a:br>
              <a:rPr lang="de-DE" sz="2400" dirty="0" smtClean="0"/>
            </a:br>
            <a:r>
              <a:rPr lang="de-DE" sz="2400" dirty="0" smtClean="0"/>
              <a:t>[wegen 3fach-erhöhtem Risiko für zu schnelle Korrektur, fehlendem Nutzen in Studien außer Na</a:t>
            </a:r>
            <a:r>
              <a:rPr lang="de-DE" sz="2400" baseline="30000" dirty="0" smtClean="0"/>
              <a:t>+</a:t>
            </a:r>
            <a:r>
              <a:rPr lang="de-DE" sz="2400" dirty="0" smtClean="0"/>
              <a:t>-Anstieg und potentiellen Risiken (</a:t>
            </a:r>
            <a:r>
              <a:rPr lang="de-DE" sz="2400" dirty="0" err="1" smtClean="0"/>
              <a:t>Hepatotoxizität</a:t>
            </a:r>
            <a:r>
              <a:rPr lang="de-DE" sz="2400" dirty="0" smtClean="0"/>
              <a:t>, </a:t>
            </a:r>
            <a:r>
              <a:rPr lang="de-DE" sz="2400" dirty="0" err="1" smtClean="0"/>
              <a:t>Demyelinisierung</a:t>
            </a:r>
            <a:r>
              <a:rPr lang="de-DE" sz="2400" dirty="0" smtClean="0"/>
              <a:t>)]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436096" y="6453336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 smtClean="0"/>
              <a:t>Spasovski</a:t>
            </a:r>
            <a:r>
              <a:rPr lang="de-DE" sz="1400" b="1" dirty="0" smtClean="0"/>
              <a:t> et al, </a:t>
            </a:r>
            <a:r>
              <a:rPr lang="de-DE" sz="1400" b="1" dirty="0" err="1" smtClean="0"/>
              <a:t>Eur</a:t>
            </a:r>
            <a:r>
              <a:rPr lang="de-DE" sz="1400" b="1" dirty="0" smtClean="0"/>
              <a:t> J </a:t>
            </a:r>
            <a:r>
              <a:rPr lang="de-DE" sz="1400" b="1" dirty="0" err="1" smtClean="0"/>
              <a:t>Endocrinol</a:t>
            </a:r>
            <a:r>
              <a:rPr lang="de-DE" sz="1400" b="1" dirty="0" smtClean="0"/>
              <a:t> 2014</a:t>
            </a:r>
            <a:endParaRPr lang="de-DE" sz="14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97896" y="270133"/>
            <a:ext cx="4038600" cy="218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620713"/>
            <a:ext cx="3168352" cy="2088207"/>
          </a:xfrm>
        </p:spPr>
        <p:txBody>
          <a:bodyPr/>
          <a:lstStyle/>
          <a:p>
            <a:r>
              <a:rPr lang="de-DE" u="sng" dirty="0" smtClean="0"/>
              <a:t>HN-Registry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Therapie der SIADH-bedingten </a:t>
            </a:r>
            <a:r>
              <a:rPr lang="de-DE" dirty="0" err="1" smtClean="0"/>
              <a:t>Hyponatriämie</a:t>
            </a:r>
            <a:r>
              <a:rPr lang="de-DE" dirty="0" smtClean="0"/>
              <a:t> in „real </a:t>
            </a:r>
            <a:r>
              <a:rPr lang="de-DE" dirty="0" err="1" smtClean="0"/>
              <a:t>life</a:t>
            </a:r>
            <a:r>
              <a:rPr lang="de-DE" dirty="0" smtClean="0"/>
              <a:t>“</a:t>
            </a:r>
            <a:endParaRPr lang="de-DE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8640"/>
            <a:ext cx="4855464" cy="624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228184" y="6518903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 smtClean="0"/>
              <a:t>Verbalis</a:t>
            </a:r>
            <a:r>
              <a:rPr lang="de-DE" sz="1400" b="1" dirty="0" smtClean="0"/>
              <a:t> et al, Am J </a:t>
            </a:r>
            <a:r>
              <a:rPr lang="de-DE" sz="1400" b="1" dirty="0" err="1" smtClean="0"/>
              <a:t>Med</a:t>
            </a:r>
            <a:r>
              <a:rPr lang="de-DE" sz="1400" b="1" dirty="0" smtClean="0"/>
              <a:t> 2016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6987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Hyperkaliämie</a:t>
            </a: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808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Regulation des Natrium- und Wasserhaushalts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07288" cy="4680520"/>
          </a:xfrm>
        </p:spPr>
        <p:txBody>
          <a:bodyPr/>
          <a:lstStyle/>
          <a:p>
            <a:r>
              <a:rPr lang="de-DE" b="1" dirty="0" smtClean="0"/>
              <a:t>Volumenstatus, wahrgenommen durch </a:t>
            </a:r>
            <a:r>
              <a:rPr lang="de-DE" b="1" dirty="0" err="1" smtClean="0"/>
              <a:t>Barorezeptoren</a:t>
            </a:r>
            <a:endParaRPr lang="de-DE" b="1" dirty="0" smtClean="0"/>
          </a:p>
          <a:p>
            <a:pPr lvl="1"/>
            <a:r>
              <a:rPr lang="de-DE" b="1" dirty="0" err="1" smtClean="0"/>
              <a:t>Karotissinus</a:t>
            </a:r>
            <a:r>
              <a:rPr lang="de-DE" b="1" dirty="0" smtClean="0"/>
              <a:t> + Aortenbogen</a:t>
            </a:r>
            <a:r>
              <a:rPr lang="de-DE" dirty="0" smtClean="0"/>
              <a:t>: Sympathikus-Aktivierung, ADH-Freisetzung</a:t>
            </a:r>
            <a:endParaRPr lang="de-DE" dirty="0"/>
          </a:p>
          <a:p>
            <a:pPr lvl="1"/>
            <a:r>
              <a:rPr lang="de-DE" b="1" dirty="0" smtClean="0"/>
              <a:t>Vorhöfe + Ventrikel</a:t>
            </a:r>
            <a:r>
              <a:rPr lang="de-DE" dirty="0" smtClean="0"/>
              <a:t>: ANP-Freisetzung</a:t>
            </a:r>
          </a:p>
          <a:p>
            <a:pPr lvl="1"/>
            <a:r>
              <a:rPr lang="de-DE" b="1" dirty="0" smtClean="0"/>
              <a:t>Afferente Arteriolen der Niere</a:t>
            </a:r>
            <a:r>
              <a:rPr lang="de-DE" dirty="0" smtClean="0"/>
              <a:t>: RAAS-Aktivierung</a:t>
            </a:r>
          </a:p>
          <a:p>
            <a:pPr marL="0" indent="0">
              <a:buNone/>
            </a:pPr>
            <a:r>
              <a:rPr lang="de-DE" b="1" dirty="0" smtClean="0">
                <a:sym typeface="Symbol" panose="05050102010706020507" pitchFamily="18" charset="2"/>
              </a:rPr>
              <a:t> </a:t>
            </a:r>
            <a:r>
              <a:rPr lang="de-DE" b="1" dirty="0" smtClean="0"/>
              <a:t>Na- und Wasserretention bei </a:t>
            </a:r>
            <a:r>
              <a:rPr lang="de-DE" b="1" dirty="0" err="1" smtClean="0"/>
              <a:t>Volumendepletion</a:t>
            </a:r>
            <a:endParaRPr lang="de-DE" b="1" dirty="0" smtClean="0"/>
          </a:p>
          <a:p>
            <a:endParaRPr lang="de-DE" b="1" dirty="0" smtClean="0"/>
          </a:p>
          <a:p>
            <a:r>
              <a:rPr lang="de-DE" b="1" dirty="0" smtClean="0"/>
              <a:t>Hohe effektive </a:t>
            </a:r>
            <a:r>
              <a:rPr lang="de-DE" b="1" dirty="0" err="1" smtClean="0"/>
              <a:t>Osmolalität</a:t>
            </a:r>
            <a:r>
              <a:rPr lang="de-DE" b="1" dirty="0" smtClean="0"/>
              <a:t>, Schmerzen, Übelkeit, Hypoxie</a:t>
            </a:r>
          </a:p>
          <a:p>
            <a:pPr lvl="1"/>
            <a:r>
              <a:rPr lang="de-DE" b="1" dirty="0" smtClean="0"/>
              <a:t>Spezielle Zellen in Hypothalamus </a:t>
            </a:r>
            <a:r>
              <a:rPr lang="de-DE" dirty="0" smtClean="0"/>
              <a:t>reagieren auf Schrumpfung durch interstitielle </a:t>
            </a:r>
            <a:r>
              <a:rPr lang="de-DE" b="1" dirty="0" err="1" smtClean="0"/>
              <a:t>Hyperosmolalität</a:t>
            </a:r>
            <a:r>
              <a:rPr lang="de-DE" dirty="0" smtClean="0"/>
              <a:t> mit ADH-Freisetzung</a:t>
            </a:r>
          </a:p>
          <a:p>
            <a:pPr lvl="1"/>
            <a:r>
              <a:rPr lang="de-DE" dirty="0" smtClean="0"/>
              <a:t>Reize wie Schmerz, Übelkeit und Hypoxie führen </a:t>
            </a:r>
            <a:r>
              <a:rPr lang="de-DE" b="1" dirty="0" err="1" smtClean="0"/>
              <a:t>osmolalität</a:t>
            </a:r>
            <a:r>
              <a:rPr lang="de-DE" b="1" dirty="0" smtClean="0"/>
              <a:t>-unabhängig</a:t>
            </a:r>
            <a:r>
              <a:rPr lang="de-DE" dirty="0" smtClean="0"/>
              <a:t> zu ADH-Freisetzung</a:t>
            </a:r>
          </a:p>
          <a:p>
            <a:pPr marL="57150" indent="0">
              <a:buNone/>
            </a:pPr>
            <a:r>
              <a:rPr lang="de-DE" b="1" dirty="0">
                <a:sym typeface="Symbol" panose="05050102010706020507" pitchFamily="18" charset="2"/>
              </a:rPr>
              <a:t> </a:t>
            </a:r>
            <a:r>
              <a:rPr lang="de-DE" b="1" dirty="0" smtClean="0"/>
              <a:t>Wasserretention, mit erhaltener Na-Regulierung</a:t>
            </a:r>
            <a:endParaRPr lang="de-DE" b="1" dirty="0"/>
          </a:p>
          <a:p>
            <a:pPr lvl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97155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Kaliumhaushalt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Intrazellulär: ca. 140 mmol/l, extrazellulär: 4-5 mmol/l</a:t>
            </a:r>
          </a:p>
          <a:p>
            <a:r>
              <a:rPr lang="de-DE" dirty="0" smtClean="0"/>
              <a:t>Kaliumkonzentration (intra- und extrazellulär) bestimmt Membranpotential, welches für Muskelfunktion kritisch ist</a:t>
            </a:r>
          </a:p>
          <a:p>
            <a:r>
              <a:rPr lang="de-DE" dirty="0" smtClean="0"/>
              <a:t>Aufnahme in den Körper via Darm</a:t>
            </a:r>
          </a:p>
          <a:p>
            <a:r>
              <a:rPr lang="de-DE" dirty="0"/>
              <a:t>Exkretion </a:t>
            </a:r>
            <a:r>
              <a:rPr lang="de-DE" dirty="0" smtClean="0"/>
              <a:t>aus dem </a:t>
            </a:r>
            <a:r>
              <a:rPr lang="de-DE" dirty="0"/>
              <a:t>Körper </a:t>
            </a:r>
            <a:r>
              <a:rPr lang="de-DE" dirty="0" smtClean="0"/>
              <a:t>via Niere</a:t>
            </a:r>
          </a:p>
          <a:p>
            <a:r>
              <a:rPr lang="de-DE" dirty="0" smtClean="0"/>
              <a:t>Oberer Normbereich je nach Laboranbieter unterschiedlich definiert: </a:t>
            </a:r>
          </a:p>
          <a:p>
            <a:pPr lvl="1"/>
            <a:r>
              <a:rPr lang="de-DE" dirty="0" smtClean="0"/>
              <a:t>5.1 mmol/l</a:t>
            </a:r>
          </a:p>
          <a:p>
            <a:pPr lvl="1"/>
            <a:r>
              <a:rPr lang="de-DE" dirty="0" smtClean="0"/>
              <a:t>5.5</a:t>
            </a:r>
            <a:r>
              <a:rPr lang="de-DE" dirty="0"/>
              <a:t> mmol/l</a:t>
            </a:r>
            <a:endParaRPr lang="de-DE" dirty="0" smtClean="0"/>
          </a:p>
          <a:p>
            <a:pPr lvl="1"/>
            <a:r>
              <a:rPr lang="de-DE" dirty="0" smtClean="0"/>
              <a:t>6</a:t>
            </a:r>
            <a:r>
              <a:rPr lang="de-DE" dirty="0"/>
              <a:t> mmol/l</a:t>
            </a: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806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360" y="188640"/>
            <a:ext cx="8435280" cy="360015"/>
          </a:xfrm>
        </p:spPr>
        <p:txBody>
          <a:bodyPr/>
          <a:lstStyle/>
          <a:p>
            <a:r>
              <a:rPr lang="de-DE" dirty="0" err="1" smtClean="0"/>
              <a:t>Hyperkaliämie</a:t>
            </a:r>
            <a:r>
              <a:rPr lang="de-DE" dirty="0" smtClean="0"/>
              <a:t> durch vermehrte Freisetzung aus Zellen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5832648"/>
          </a:xfrm>
        </p:spPr>
        <p:txBody>
          <a:bodyPr/>
          <a:lstStyle/>
          <a:p>
            <a:r>
              <a:rPr lang="de-DE" b="1" dirty="0" smtClean="0"/>
              <a:t>akute Erhöhung der Zufuhr</a:t>
            </a:r>
          </a:p>
          <a:p>
            <a:pPr lvl="1"/>
            <a:r>
              <a:rPr lang="de-DE" dirty="0" smtClean="0"/>
              <a:t>Infusion</a:t>
            </a:r>
          </a:p>
          <a:p>
            <a:pPr lvl="1"/>
            <a:r>
              <a:rPr lang="de-DE" dirty="0" smtClean="0"/>
              <a:t>Ernährung</a:t>
            </a:r>
          </a:p>
          <a:p>
            <a:r>
              <a:rPr lang="de-DE" b="1" dirty="0" smtClean="0"/>
              <a:t>Zellzerfall</a:t>
            </a:r>
          </a:p>
          <a:p>
            <a:pPr lvl="1"/>
            <a:r>
              <a:rPr lang="de-DE" dirty="0" smtClean="0"/>
              <a:t>„traumatische“ Blutentnahme (Pseudo-</a:t>
            </a:r>
            <a:r>
              <a:rPr lang="de-DE" dirty="0" err="1" smtClean="0"/>
              <a:t>Hypokaliämie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alte </a:t>
            </a:r>
            <a:r>
              <a:rPr lang="de-DE" dirty="0" err="1" smtClean="0"/>
              <a:t>Erythrozytenkonzentrate</a:t>
            </a:r>
            <a:endParaRPr lang="de-DE" dirty="0" smtClean="0"/>
          </a:p>
          <a:p>
            <a:pPr lvl="1"/>
            <a:r>
              <a:rPr lang="de-DE" dirty="0" err="1" smtClean="0"/>
              <a:t>Tumorlyse</a:t>
            </a:r>
            <a:r>
              <a:rPr lang="de-DE" dirty="0" smtClean="0"/>
              <a:t>, </a:t>
            </a:r>
            <a:r>
              <a:rPr lang="de-DE" dirty="0" err="1" smtClean="0"/>
              <a:t>Crush</a:t>
            </a:r>
            <a:r>
              <a:rPr lang="de-DE" dirty="0" smtClean="0"/>
              <a:t>-Syndrom, Katabolie</a:t>
            </a:r>
          </a:p>
          <a:p>
            <a:r>
              <a:rPr lang="de-DE" b="1" dirty="0" smtClean="0"/>
              <a:t>Kaliumbewegung aus Zelle</a:t>
            </a:r>
          </a:p>
          <a:p>
            <a:pPr lvl="1"/>
            <a:r>
              <a:rPr lang="de-DE" dirty="0" smtClean="0"/>
              <a:t>Sport in Untrainierten und mit </a:t>
            </a:r>
            <a:r>
              <a:rPr lang="de-DE" dirty="0" err="1" smtClean="0"/>
              <a:t>unselektivem</a:t>
            </a:r>
            <a:r>
              <a:rPr lang="de-DE" dirty="0" smtClean="0"/>
              <a:t> Betablocker</a:t>
            </a:r>
            <a:br>
              <a:rPr lang="de-DE" dirty="0" smtClean="0"/>
            </a:br>
            <a:r>
              <a:rPr lang="de-DE" dirty="0" smtClean="0"/>
              <a:t>(Gehen: </a:t>
            </a:r>
            <a:r>
              <a:rPr lang="de-DE" dirty="0"/>
              <a:t>Anstieg um 0.3-0.4 </a:t>
            </a:r>
            <a:r>
              <a:rPr lang="de-DE" dirty="0" err="1" smtClean="0"/>
              <a:t>mval</a:t>
            </a:r>
            <a:r>
              <a:rPr lang="de-DE" dirty="0" smtClean="0"/>
              <a:t>/l; Marathon: Anstieg um 0.7-1.2mval/l)</a:t>
            </a:r>
          </a:p>
          <a:p>
            <a:pPr lvl="1"/>
            <a:r>
              <a:rPr lang="de-DE" dirty="0" smtClean="0"/>
              <a:t>Faustmachen bei Blutentnahme (ATP-Mangel)</a:t>
            </a:r>
          </a:p>
          <a:p>
            <a:pPr lvl="1"/>
            <a:r>
              <a:rPr lang="de-DE" dirty="0" smtClean="0"/>
              <a:t>Insulinmangel bei DM1, DM2 und Fasten</a:t>
            </a:r>
          </a:p>
          <a:p>
            <a:pPr lvl="1"/>
            <a:r>
              <a:rPr lang="de-DE" dirty="0" err="1" smtClean="0"/>
              <a:t>Octeotride</a:t>
            </a:r>
            <a:r>
              <a:rPr lang="de-DE" dirty="0" smtClean="0"/>
              <a:t> bei DM2 und ESRD</a:t>
            </a:r>
          </a:p>
          <a:p>
            <a:pPr lvl="1"/>
            <a:r>
              <a:rPr lang="de-DE" dirty="0" err="1" smtClean="0"/>
              <a:t>unselektive</a:t>
            </a:r>
            <a:r>
              <a:rPr lang="de-DE" dirty="0" smtClean="0"/>
              <a:t> Betablocker (Effekt durch Beta-2-Blockade: ca. 0.5mval/l)</a:t>
            </a:r>
          </a:p>
          <a:p>
            <a:pPr lvl="1"/>
            <a:r>
              <a:rPr lang="de-DE" dirty="0" smtClean="0"/>
              <a:t>ATP-abhängige Kaliumkanal-Blocker (CNI-Hemmer, </a:t>
            </a:r>
            <a:r>
              <a:rPr lang="de-DE" dirty="0" err="1" smtClean="0"/>
              <a:t>Diazoxid</a:t>
            </a:r>
            <a:r>
              <a:rPr lang="de-DE" dirty="0" smtClean="0"/>
              <a:t>, </a:t>
            </a:r>
            <a:r>
              <a:rPr lang="de-DE" dirty="0" err="1" smtClean="0"/>
              <a:t>Minoxidil</a:t>
            </a:r>
            <a:r>
              <a:rPr lang="de-DE" dirty="0" smtClean="0"/>
              <a:t>, </a:t>
            </a:r>
            <a:r>
              <a:rPr lang="de-DE" dirty="0" err="1" smtClean="0"/>
              <a:t>Isofluran</a:t>
            </a:r>
            <a:r>
              <a:rPr lang="de-DE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578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102" y="44625"/>
            <a:ext cx="8843394" cy="1008112"/>
          </a:xfrm>
        </p:spPr>
        <p:txBody>
          <a:bodyPr/>
          <a:lstStyle/>
          <a:p>
            <a:r>
              <a:rPr lang="de-DE" sz="3200" dirty="0" smtClean="0"/>
              <a:t>Stimulation der renalen Kaliumexkretion:</a:t>
            </a:r>
            <a:br>
              <a:rPr lang="de-DE" sz="3200" dirty="0" smtClean="0"/>
            </a:br>
            <a:r>
              <a:rPr lang="de-DE" sz="3200" b="0" i="1" dirty="0" err="1" smtClean="0"/>
              <a:t>Aldosteron</a:t>
            </a:r>
            <a:r>
              <a:rPr lang="de-DE" sz="3200" b="0" i="1" dirty="0" smtClean="0"/>
              <a:t>-abhängiger </a:t>
            </a:r>
            <a:r>
              <a:rPr lang="de-DE" sz="3200" b="0" i="1" dirty="0" err="1" smtClean="0"/>
              <a:t>ENaC</a:t>
            </a:r>
            <a:r>
              <a:rPr lang="de-DE" sz="3200" b="0" i="1" dirty="0" smtClean="0"/>
              <a:t> und ROMK</a:t>
            </a:r>
            <a:endParaRPr lang="de-DE" sz="3200" b="0" i="1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634512" y="1915959"/>
            <a:ext cx="4038600" cy="3601274"/>
          </a:xfrm>
        </p:spPr>
        <p:txBody>
          <a:bodyPr/>
          <a:lstStyle/>
          <a:p>
            <a:r>
              <a:rPr lang="de-DE" sz="2000" dirty="0" smtClean="0"/>
              <a:t>K-Anstieg im Plasma</a:t>
            </a:r>
          </a:p>
          <a:p>
            <a:pPr marL="457200" lvl="1" indent="0">
              <a:buNone/>
            </a:pPr>
            <a:r>
              <a:rPr lang="de-DE" sz="1600" dirty="0" smtClean="0">
                <a:sym typeface="Symbol" panose="05050102010706020507" pitchFamily="18" charset="2"/>
              </a:rPr>
              <a:t>  </a:t>
            </a:r>
            <a:r>
              <a:rPr lang="de-DE" sz="1600" dirty="0" err="1" smtClean="0"/>
              <a:t>Aldosteronsekretion</a:t>
            </a:r>
            <a:endParaRPr lang="de-DE" sz="1600" dirty="0" smtClean="0"/>
          </a:p>
          <a:p>
            <a:pPr lvl="1">
              <a:buFont typeface="Symbol" panose="05050102010706020507" pitchFamily="18" charset="2"/>
              <a:buChar char="Þ"/>
            </a:pPr>
            <a:r>
              <a:rPr lang="de-DE" sz="1600" dirty="0" smtClean="0"/>
              <a:t>Na-Resorption in Hauptzelle via </a:t>
            </a:r>
            <a:r>
              <a:rPr lang="de-DE" sz="1600" dirty="0" err="1" smtClean="0"/>
              <a:t>ENaC</a:t>
            </a:r>
            <a:endParaRPr lang="de-DE" sz="1600" dirty="0"/>
          </a:p>
          <a:p>
            <a:pPr lvl="1">
              <a:buFont typeface="Symbol" panose="05050102010706020507" pitchFamily="18" charset="2"/>
              <a:buChar char="Þ"/>
            </a:pPr>
            <a:r>
              <a:rPr lang="de-DE" sz="1600" dirty="0" err="1" smtClean="0"/>
              <a:t>Lumennegatives</a:t>
            </a:r>
            <a:r>
              <a:rPr lang="de-DE" sz="1600" dirty="0" smtClean="0"/>
              <a:t> Potential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de-DE" sz="1600" dirty="0" smtClean="0"/>
              <a:t>K-Exkretion in Urin via ROMK</a:t>
            </a:r>
          </a:p>
          <a:p>
            <a:r>
              <a:rPr lang="de-DE" sz="2000" dirty="0" err="1" smtClean="0"/>
              <a:t>Aldosteron</a:t>
            </a:r>
            <a:r>
              <a:rPr lang="de-DE" sz="2000" dirty="0" smtClean="0"/>
              <a:t> erhöht Anzahl Na/K-</a:t>
            </a:r>
            <a:r>
              <a:rPr lang="de-DE" sz="2000" dirty="0" err="1" smtClean="0"/>
              <a:t>ATPase</a:t>
            </a:r>
            <a:r>
              <a:rPr lang="de-DE" sz="2000" dirty="0" smtClean="0"/>
              <a:t> in </a:t>
            </a:r>
            <a:r>
              <a:rPr lang="de-DE" sz="2000" dirty="0" err="1" smtClean="0"/>
              <a:t>basolateraler</a:t>
            </a:r>
            <a:r>
              <a:rPr lang="de-DE" sz="2000" dirty="0" smtClean="0"/>
              <a:t> Membran um diesen Prozess zu erhöhen</a:t>
            </a:r>
          </a:p>
          <a:p>
            <a:pPr marL="0" indent="0">
              <a:buNone/>
            </a:pPr>
            <a:r>
              <a:rPr lang="de-DE" sz="2000" b="1" dirty="0" smtClean="0">
                <a:sym typeface="Symbol" panose="05050102010706020507" pitchFamily="18" charset="2"/>
              </a:rPr>
              <a:t> </a:t>
            </a:r>
            <a:r>
              <a:rPr lang="de-DE" sz="2000" b="1" dirty="0" smtClean="0"/>
              <a:t>Mit zunehmender interstitieller </a:t>
            </a:r>
            <a:r>
              <a:rPr lang="de-DE" sz="2000" b="1" dirty="0" err="1" smtClean="0"/>
              <a:t>Fibrose</a:t>
            </a:r>
            <a:r>
              <a:rPr lang="de-DE" sz="2000" b="1" dirty="0" smtClean="0"/>
              <a:t> bei CKD oder Reduktion der </a:t>
            </a:r>
            <a:r>
              <a:rPr lang="de-DE" sz="2000" b="1" dirty="0" err="1" smtClean="0"/>
              <a:t>Aldosterowirkung</a:t>
            </a:r>
            <a:r>
              <a:rPr lang="de-DE" sz="2000" b="1" dirty="0" smtClean="0"/>
              <a:t>: Abnahme der K-Exkretionskapazität</a:t>
            </a:r>
            <a:endParaRPr lang="de-DE" sz="20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5252">
            <a:off x="304800" y="1657400"/>
            <a:ext cx="4303722" cy="4752528"/>
          </a:xfrm>
          <a:prstGeom prst="rect">
            <a:avLst/>
          </a:prstGeom>
        </p:spPr>
      </p:pic>
      <p:sp>
        <p:nvSpPr>
          <p:cNvPr id="7" name="Pfeil nach rechts 6"/>
          <p:cNvSpPr/>
          <p:nvPr/>
        </p:nvSpPr>
        <p:spPr>
          <a:xfrm rot="1931716">
            <a:off x="924084" y="2097614"/>
            <a:ext cx="853098" cy="60466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328084" y="6518903"/>
            <a:ext cx="356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Primer </a:t>
            </a:r>
            <a:r>
              <a:rPr lang="de-DE" sz="1400" b="1" dirty="0" err="1" smtClean="0"/>
              <a:t>of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Kidney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Diseases</a:t>
            </a:r>
            <a:r>
              <a:rPr lang="de-DE" sz="1400" b="1" dirty="0" smtClean="0"/>
              <a:t>,  7th Edition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6566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483567"/>
          </a:xfrm>
        </p:spPr>
        <p:txBody>
          <a:bodyPr/>
          <a:lstStyle/>
          <a:p>
            <a:r>
              <a:rPr lang="de-DE" u="sng" dirty="0" smtClean="0"/>
              <a:t>SCREAM-Kohorte (Stockholm):</a:t>
            </a:r>
            <a:br>
              <a:rPr lang="de-DE" u="sng" dirty="0" smtClean="0"/>
            </a:br>
            <a:r>
              <a:rPr lang="de-DE" u="sng" dirty="0" smtClean="0"/>
              <a:t>elektronische Gesundheitsdaten („real-</a:t>
            </a:r>
            <a:r>
              <a:rPr lang="de-DE" u="sng" dirty="0" err="1" smtClean="0"/>
              <a:t>life</a:t>
            </a:r>
            <a:r>
              <a:rPr lang="de-DE" u="sng" dirty="0" smtClean="0"/>
              <a:t>“)</a:t>
            </a:r>
            <a:br>
              <a:rPr lang="de-DE" u="sng" dirty="0" smtClean="0"/>
            </a:br>
            <a:r>
              <a:rPr lang="de-DE" b="0" dirty="0" smtClean="0"/>
              <a:t>Inzidenz </a:t>
            </a:r>
            <a:r>
              <a:rPr lang="de-DE" b="0" dirty="0" err="1" smtClean="0"/>
              <a:t>Hyperkaliämie</a:t>
            </a:r>
            <a:r>
              <a:rPr lang="de-DE" b="0" dirty="0" smtClean="0"/>
              <a:t> binnen 1 Jahr nach neu begonnener Beta-Blocker-Therapie vs. </a:t>
            </a:r>
            <a:r>
              <a:rPr lang="de-DE" b="0" dirty="0" err="1" smtClean="0"/>
              <a:t>ACEi</a:t>
            </a:r>
            <a:r>
              <a:rPr lang="de-DE" b="0" dirty="0" smtClean="0"/>
              <a:t>/ARB-Therapie</a:t>
            </a:r>
            <a:endParaRPr lang="de-DE" b="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504" y="1648059"/>
            <a:ext cx="4263121" cy="5093309"/>
          </a:xfrm>
          <a:prstGeom prst="rect">
            <a:avLst/>
          </a:prstGeom>
        </p:spPr>
      </p:pic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648200" y="3304091"/>
            <a:ext cx="4388296" cy="989006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Inzidenz steigt deutlich bei </a:t>
            </a:r>
            <a:r>
              <a:rPr lang="de-DE" b="1" dirty="0" err="1" smtClean="0"/>
              <a:t>eGFR</a:t>
            </a:r>
            <a:r>
              <a:rPr lang="de-DE" b="1" dirty="0" smtClean="0"/>
              <a:t>&lt;30ml/min/1.73m</a:t>
            </a:r>
            <a:r>
              <a:rPr lang="de-DE" b="1" baseline="30000" dirty="0" smtClean="0"/>
              <a:t>2</a:t>
            </a:r>
            <a:endParaRPr lang="de-DE" b="1" baseline="30000" dirty="0"/>
          </a:p>
        </p:txBody>
      </p:sp>
      <p:sp>
        <p:nvSpPr>
          <p:cNvPr id="7" name="Rechteck 6"/>
          <p:cNvSpPr/>
          <p:nvPr/>
        </p:nvSpPr>
        <p:spPr>
          <a:xfrm>
            <a:off x="818960" y="2176505"/>
            <a:ext cx="2569291" cy="369332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Inzidenz K&gt;5 </a:t>
            </a:r>
            <a:r>
              <a:rPr lang="de-DE" b="1" dirty="0">
                <a:solidFill>
                  <a:schemeClr val="bg1"/>
                </a:solidFill>
              </a:rPr>
              <a:t>mmol/l</a:t>
            </a:r>
          </a:p>
        </p:txBody>
      </p:sp>
      <p:sp>
        <p:nvSpPr>
          <p:cNvPr id="8" name="Rechteck 7"/>
          <p:cNvSpPr/>
          <p:nvPr/>
        </p:nvSpPr>
        <p:spPr>
          <a:xfrm>
            <a:off x="799082" y="4435007"/>
            <a:ext cx="2589170" cy="369332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Inzidenz </a:t>
            </a:r>
            <a:r>
              <a:rPr lang="de-DE" b="1" dirty="0" smtClean="0">
                <a:solidFill>
                  <a:schemeClr val="bg1"/>
                </a:solidFill>
              </a:rPr>
              <a:t>K&gt;5.5 </a:t>
            </a:r>
            <a:r>
              <a:rPr lang="de-DE" b="1" dirty="0">
                <a:solidFill>
                  <a:schemeClr val="bg1"/>
                </a:solidFill>
              </a:rPr>
              <a:t>mmol/l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56190" y="6508230"/>
            <a:ext cx="5868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 smtClean="0">
                <a:latin typeface="Calibri" panose="020F0502020204030204" pitchFamily="34" charset="0"/>
              </a:rPr>
              <a:t>Bandak</a:t>
            </a:r>
            <a:r>
              <a:rPr lang="de-DE" sz="1400" b="1" dirty="0" smtClean="0">
                <a:latin typeface="Calibri" panose="020F0502020204030204" pitchFamily="34" charset="0"/>
              </a:rPr>
              <a:t> et al, JAHA 2017</a:t>
            </a:r>
            <a:endParaRPr lang="de-DE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2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Assoziation von Kalium mit Endpunkten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9531" y="1600200"/>
            <a:ext cx="6504937" cy="452596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256190" y="6508230"/>
            <a:ext cx="5868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 smtClean="0">
                <a:latin typeface="Calibri" panose="020F0502020204030204" pitchFamily="34" charset="0"/>
              </a:rPr>
              <a:t>Kovesdy</a:t>
            </a:r>
            <a:r>
              <a:rPr lang="de-DE" sz="1400" b="1" dirty="0" smtClean="0">
                <a:latin typeface="Calibri" panose="020F0502020204030204" pitchFamily="34" charset="0"/>
              </a:rPr>
              <a:t> et al, </a:t>
            </a:r>
            <a:r>
              <a:rPr lang="de-DE" sz="1400" b="1" dirty="0" err="1" smtClean="0">
                <a:latin typeface="Calibri" panose="020F0502020204030204" pitchFamily="34" charset="0"/>
              </a:rPr>
              <a:t>Eur</a:t>
            </a:r>
            <a:r>
              <a:rPr lang="de-DE" sz="1400" b="1" dirty="0" smtClean="0">
                <a:latin typeface="Calibri" panose="020F0502020204030204" pitchFamily="34" charset="0"/>
              </a:rPr>
              <a:t> Heart J 2018</a:t>
            </a:r>
            <a:endParaRPr lang="de-DE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89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Empfehlungen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KDIGO 2012</a:t>
            </a:r>
            <a:r>
              <a:rPr lang="de-DE" dirty="0" smtClean="0"/>
              <a:t>: Kaliumkontrolle 1 Woche nach Beginn oder Änderung ACE-Hemmer/ARB, unabhängig von Baseline-Kalium</a:t>
            </a:r>
          </a:p>
          <a:p>
            <a:r>
              <a:rPr lang="de-DE" b="1" dirty="0" smtClean="0"/>
              <a:t>KDOQI 2004</a:t>
            </a:r>
            <a:r>
              <a:rPr lang="de-DE" dirty="0" smtClean="0"/>
              <a:t>: Kaliumkontrolle binnen 4 Wochen nach </a:t>
            </a:r>
            <a:r>
              <a:rPr lang="de-DE" dirty="0"/>
              <a:t>Beginn oder Änderung </a:t>
            </a:r>
            <a:r>
              <a:rPr lang="de-DE" dirty="0" smtClean="0"/>
              <a:t>ACE-Hemmer/ARB in Hochrisikopatienten (K&gt;4.5, RR &lt;120, </a:t>
            </a:r>
            <a:r>
              <a:rPr lang="de-DE" dirty="0" err="1" smtClean="0"/>
              <a:t>eGFR</a:t>
            </a:r>
            <a:r>
              <a:rPr lang="de-DE" dirty="0" smtClean="0"/>
              <a:t>&lt;60)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019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43633" y="92845"/>
            <a:ext cx="8361266" cy="745355"/>
          </a:xfrm>
        </p:spPr>
        <p:txBody>
          <a:bodyPr/>
          <a:lstStyle/>
          <a:p>
            <a:r>
              <a:rPr lang="de-DE" sz="2400" dirty="0"/>
              <a:t>Europäische und US-amerikanische </a:t>
            </a:r>
            <a:r>
              <a:rPr lang="de-DE" sz="2400" dirty="0" smtClean="0"/>
              <a:t>Leitlinien</a:t>
            </a:r>
            <a:endParaRPr lang="de-DE" sz="2400" dirty="0"/>
          </a:p>
        </p:txBody>
      </p:sp>
      <p:sp>
        <p:nvSpPr>
          <p:cNvPr id="8" name="Right Arrow 17"/>
          <p:cNvSpPr/>
          <p:nvPr/>
        </p:nvSpPr>
        <p:spPr>
          <a:xfrm rot="16200000">
            <a:off x="-184243" y="2885397"/>
            <a:ext cx="3413500" cy="535333"/>
          </a:xfrm>
          <a:prstGeom prst="rightArrow">
            <a:avLst>
              <a:gd name="adj1" fmla="val 50000"/>
              <a:gd name="adj2" fmla="val 81631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1" tIns="45700" rIns="91401" bIns="45700" rtlCol="0" anchor="ctr"/>
          <a:lstStyle/>
          <a:p>
            <a:pPr algn="ctr"/>
            <a:endParaRPr lang="de-DE">
              <a:solidFill>
                <a:srgbClr val="404040"/>
              </a:solidFill>
            </a:endParaRPr>
          </a:p>
        </p:txBody>
      </p:sp>
      <p:sp>
        <p:nvSpPr>
          <p:cNvPr id="9" name="TextBox 18"/>
          <p:cNvSpPr txBox="1"/>
          <p:nvPr/>
        </p:nvSpPr>
        <p:spPr>
          <a:xfrm>
            <a:off x="808741" y="1432053"/>
            <a:ext cx="647856" cy="338514"/>
          </a:xfrm>
          <a:prstGeom prst="rect">
            <a:avLst/>
          </a:prstGeom>
          <a:noFill/>
        </p:spPr>
        <p:txBody>
          <a:bodyPr wrap="none" lIns="91401" tIns="45700" rIns="91401" bIns="45700" rtlCol="0">
            <a:spAutoFit/>
          </a:bodyPr>
          <a:lstStyle/>
          <a:p>
            <a:r>
              <a:rPr lang="de-DE" sz="1600">
                <a:solidFill>
                  <a:srgbClr val="404040"/>
                </a:solidFill>
              </a:rPr>
              <a:t>&gt; 6,0</a:t>
            </a:r>
          </a:p>
        </p:txBody>
      </p:sp>
      <p:sp>
        <p:nvSpPr>
          <p:cNvPr id="10" name="TextBox 19"/>
          <p:cNvSpPr txBox="1"/>
          <p:nvPr/>
        </p:nvSpPr>
        <p:spPr>
          <a:xfrm>
            <a:off x="796458" y="2809446"/>
            <a:ext cx="647856" cy="338514"/>
          </a:xfrm>
          <a:prstGeom prst="rect">
            <a:avLst/>
          </a:prstGeom>
          <a:noFill/>
        </p:spPr>
        <p:txBody>
          <a:bodyPr wrap="none" lIns="91401" tIns="45700" rIns="91401" bIns="45700" rtlCol="0">
            <a:spAutoFit/>
          </a:bodyPr>
          <a:lstStyle/>
          <a:p>
            <a:r>
              <a:rPr lang="de-DE" sz="1600">
                <a:solidFill>
                  <a:srgbClr val="404040"/>
                </a:solidFill>
              </a:rPr>
              <a:t>&gt; 5,5</a:t>
            </a:r>
          </a:p>
        </p:txBody>
      </p:sp>
      <p:sp>
        <p:nvSpPr>
          <p:cNvPr id="11" name="TextBox 20"/>
          <p:cNvSpPr txBox="1"/>
          <p:nvPr/>
        </p:nvSpPr>
        <p:spPr>
          <a:xfrm>
            <a:off x="806517" y="4432931"/>
            <a:ext cx="647856" cy="338514"/>
          </a:xfrm>
          <a:prstGeom prst="rect">
            <a:avLst/>
          </a:prstGeom>
          <a:noFill/>
        </p:spPr>
        <p:txBody>
          <a:bodyPr wrap="none" lIns="91401" tIns="45700" rIns="91401" bIns="45700" rtlCol="0">
            <a:spAutoFit/>
          </a:bodyPr>
          <a:lstStyle/>
          <a:p>
            <a:r>
              <a:rPr lang="de-DE" sz="1600">
                <a:solidFill>
                  <a:srgbClr val="404040"/>
                </a:solidFill>
              </a:rPr>
              <a:t>&gt; 5,0</a:t>
            </a:r>
          </a:p>
        </p:txBody>
      </p:sp>
      <p:sp>
        <p:nvSpPr>
          <p:cNvPr id="12" name="Rectangle 39"/>
          <p:cNvSpPr>
            <a:spLocks noChangeArrowheads="1"/>
          </p:cNvSpPr>
          <p:nvPr/>
        </p:nvSpPr>
        <p:spPr bwMode="auto">
          <a:xfrm>
            <a:off x="473076" y="1512725"/>
            <a:ext cx="298450" cy="342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 lIns="0" tIns="0" rIns="0" bIns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de-DE" sz="1200" dirty="0">
                <a:solidFill>
                  <a:srgbClr val="404040"/>
                </a:solidFill>
              </a:rPr>
              <a:t>Serum-K</a:t>
            </a:r>
            <a:r>
              <a:rPr lang="de-DE" sz="1200" baseline="30000" dirty="0">
                <a:solidFill>
                  <a:srgbClr val="404040"/>
                </a:solidFill>
              </a:rPr>
              <a:t>+  </a:t>
            </a:r>
            <a:r>
              <a:rPr lang="de-DE" sz="1200" dirty="0">
                <a:solidFill>
                  <a:srgbClr val="404040"/>
                </a:solidFill>
              </a:rPr>
              <a:t>(</a:t>
            </a:r>
            <a:r>
              <a:rPr lang="de-DE" sz="1200" dirty="0" err="1">
                <a:solidFill>
                  <a:srgbClr val="404040"/>
                </a:solidFill>
              </a:rPr>
              <a:t>mEq</a:t>
            </a:r>
            <a:r>
              <a:rPr lang="de-DE" sz="1200" dirty="0">
                <a:solidFill>
                  <a:srgbClr val="404040"/>
                </a:solidFill>
              </a:rPr>
              <a:t>/l)</a:t>
            </a:r>
          </a:p>
        </p:txBody>
      </p:sp>
      <p:sp>
        <p:nvSpPr>
          <p:cNvPr id="16" name="Rounded Rectangle 32"/>
          <p:cNvSpPr/>
          <p:nvPr/>
        </p:nvSpPr>
        <p:spPr>
          <a:xfrm>
            <a:off x="1790173" y="2260003"/>
            <a:ext cx="6107888" cy="851915"/>
          </a:xfrm>
          <a:prstGeom prst="roundRect">
            <a:avLst/>
          </a:prstGeom>
          <a:solidFill>
            <a:srgbClr val="3355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1600" dirty="0">
                <a:solidFill>
                  <a:prstClr val="white"/>
                </a:solidFill>
                <a:latin typeface="Calibri" panose="020F0502020204030204" pitchFamily="34" charset="0"/>
              </a:rPr>
              <a:t>ESC HFA,</a:t>
            </a:r>
            <a:r>
              <a:rPr lang="de-DE" sz="1600" baseline="30000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  <a:r>
              <a:rPr lang="de-DE" sz="16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smtClean="0">
                <a:solidFill>
                  <a:prstClr val="white"/>
                </a:solidFill>
                <a:latin typeface="Calibri" panose="020F0502020204030204" pitchFamily="34" charset="0"/>
              </a:rPr>
              <a:t>K/DOQI</a:t>
            </a:r>
            <a:r>
              <a:rPr lang="de-DE" sz="1600" baseline="30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  <a:r>
              <a:rPr lang="de-DE" sz="1600" dirty="0" smtClean="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  <a:r>
              <a:rPr lang="de-DE" sz="1600" dirty="0">
                <a:solidFill>
                  <a:prstClr val="white"/>
                </a:solidFill>
                <a:latin typeface="Calibri" panose="020F0502020204030204" pitchFamily="34" charset="0"/>
              </a:rPr>
              <a:t/>
            </a:r>
            <a:br>
              <a:rPr lang="de-DE" sz="1600" dirty="0">
                <a:solidFill>
                  <a:prstClr val="white"/>
                </a:solidFill>
                <a:latin typeface="Calibri" panose="020F0502020204030204" pitchFamily="34" charset="0"/>
              </a:rPr>
            </a:br>
            <a:r>
              <a:rPr lang="de-DE" sz="1600" dirty="0">
                <a:solidFill>
                  <a:prstClr val="white"/>
                </a:solidFill>
                <a:latin typeface="Calibri" panose="020F0502020204030204" pitchFamily="34" charset="0"/>
              </a:rPr>
              <a:t>Dosisreduzierung/Absetzen von </a:t>
            </a:r>
            <a:br>
              <a:rPr lang="de-DE" sz="1600" dirty="0">
                <a:solidFill>
                  <a:prstClr val="white"/>
                </a:solidFill>
                <a:latin typeface="Calibri" panose="020F0502020204030204" pitchFamily="34" charset="0"/>
              </a:rPr>
            </a:br>
            <a:r>
              <a:rPr lang="de-DE" sz="1600" dirty="0">
                <a:solidFill>
                  <a:prstClr val="white"/>
                </a:solidFill>
                <a:latin typeface="Calibri" panose="020F0502020204030204" pitchFamily="34" charset="0"/>
              </a:rPr>
              <a:t>ACE-Hemmer/ARB, MRA wenn &gt; 5,5</a:t>
            </a:r>
          </a:p>
        </p:txBody>
      </p:sp>
      <p:sp>
        <p:nvSpPr>
          <p:cNvPr id="17" name="Rounded Rectangle 39"/>
          <p:cNvSpPr/>
          <p:nvPr/>
        </p:nvSpPr>
        <p:spPr>
          <a:xfrm>
            <a:off x="1770518" y="1465656"/>
            <a:ext cx="6127543" cy="49373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de-DE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NICE</a:t>
            </a:r>
            <a:r>
              <a:rPr lang="de-DE" sz="160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4</a:t>
            </a:r>
            <a:r>
              <a:rPr lang="de-DE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: 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RAAS-Inhibitoren </a:t>
            </a:r>
            <a:b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absetzen wenn &gt; 6,0</a:t>
            </a:r>
          </a:p>
        </p:txBody>
      </p:sp>
      <p:sp>
        <p:nvSpPr>
          <p:cNvPr id="18" name="Rounded Rectangle 34"/>
          <p:cNvSpPr/>
          <p:nvPr/>
        </p:nvSpPr>
        <p:spPr>
          <a:xfrm>
            <a:off x="1770519" y="4005064"/>
            <a:ext cx="1964740" cy="845579"/>
          </a:xfrm>
          <a:prstGeom prst="roundRect">
            <a:avLst/>
          </a:prstGeom>
          <a:solidFill>
            <a:srgbClr val="A6AE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ACC/AHA HF</a:t>
            </a:r>
            <a:r>
              <a:rPr lang="de-DE" sz="16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: MRA </a:t>
            </a:r>
            <a:b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nicht empfohlen wenn &gt; 5,0</a:t>
            </a:r>
          </a:p>
        </p:txBody>
      </p:sp>
      <p:sp>
        <p:nvSpPr>
          <p:cNvPr id="19" name="Rounded Rectangle 36"/>
          <p:cNvSpPr/>
          <p:nvPr/>
        </p:nvSpPr>
        <p:spPr>
          <a:xfrm>
            <a:off x="5933321" y="4005065"/>
            <a:ext cx="1964740" cy="845578"/>
          </a:xfrm>
          <a:prstGeom prst="roundRect">
            <a:avLst/>
          </a:prstGeom>
          <a:solidFill>
            <a:srgbClr val="A6AE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HFSA HF</a:t>
            </a:r>
            <a:r>
              <a:rPr lang="de-DE" sz="16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3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: MRA nicht empfohlen wenn &gt; 5,0</a:t>
            </a:r>
          </a:p>
        </p:txBody>
      </p:sp>
      <p:sp>
        <p:nvSpPr>
          <p:cNvPr id="20" name="Rounded Rectangle 37"/>
          <p:cNvSpPr/>
          <p:nvPr/>
        </p:nvSpPr>
        <p:spPr>
          <a:xfrm>
            <a:off x="3851920" y="4005064"/>
            <a:ext cx="1964740" cy="854750"/>
          </a:xfrm>
          <a:prstGeom prst="roundRect">
            <a:avLst/>
          </a:prstGeom>
          <a:solidFill>
            <a:srgbClr val="A6AE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de-DE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NICE</a:t>
            </a:r>
            <a:r>
              <a:rPr lang="de-DE" sz="160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4</a:t>
            </a:r>
            <a:r>
              <a:rPr lang="de-DE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: 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RAAS-Hemmer-Therapie nicht beginnen wenn &gt; 5,0</a:t>
            </a:r>
          </a:p>
        </p:txBody>
      </p:sp>
      <p:sp>
        <p:nvSpPr>
          <p:cNvPr id="21" name="TextBox 28"/>
          <p:cNvSpPr txBox="1"/>
          <p:nvPr/>
        </p:nvSpPr>
        <p:spPr>
          <a:xfrm>
            <a:off x="407865" y="5638802"/>
            <a:ext cx="8432802" cy="59093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1.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Yancy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CW, et al. </a:t>
            </a:r>
            <a:r>
              <a:rPr lang="de-DE" sz="800" i="1" dirty="0" err="1">
                <a:solidFill>
                  <a:schemeClr val="bg1">
                    <a:lumMod val="50000"/>
                  </a:schemeClr>
                </a:solidFill>
              </a:rPr>
              <a:t>Circulation</a:t>
            </a:r>
            <a:r>
              <a:rPr lang="de-DE" sz="8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2013;128:1810-1852. 2.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McMurray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JJV, et al. </a:t>
            </a:r>
            <a:r>
              <a:rPr lang="de-DE" sz="800" i="1" dirty="0" err="1">
                <a:solidFill>
                  <a:schemeClr val="bg1">
                    <a:lumMod val="50000"/>
                  </a:schemeClr>
                </a:solidFill>
              </a:rPr>
              <a:t>Eur</a:t>
            </a:r>
            <a:r>
              <a:rPr lang="de-DE" sz="800" i="1" dirty="0">
                <a:solidFill>
                  <a:schemeClr val="bg1">
                    <a:lumMod val="50000"/>
                  </a:schemeClr>
                </a:solidFill>
              </a:rPr>
              <a:t> Heart J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. 2012;33(14):1787-1847. 3. Heart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Failure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Society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America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, Lindenfeld J, et al. </a:t>
            </a:r>
            <a:r>
              <a:rPr lang="de-DE" sz="800" i="1" dirty="0">
                <a:solidFill>
                  <a:schemeClr val="bg1">
                    <a:lumMod val="50000"/>
                  </a:schemeClr>
                </a:solidFill>
              </a:rPr>
              <a:t>J Card Fail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. 2010;16(6):475-539. </a:t>
            </a:r>
            <a:r>
              <a:rPr lang="de-DE" sz="800" dirty="0" smtClean="0">
                <a:solidFill>
                  <a:schemeClr val="bg1">
                    <a:lumMod val="50000"/>
                  </a:schemeClr>
                </a:solidFill>
              </a:rPr>
              <a:t>4. National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Institute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Health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Clinical Excellence (NICE) [UK].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Chronic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kidney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disease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(CG73): Early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identification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management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chronic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kidney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disease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adults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primary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secondary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care. 2008. http://www.nice.org.uk/CG73. </a:t>
            </a:r>
            <a:r>
              <a:rPr lang="de-DE" sz="800" dirty="0" smtClean="0">
                <a:solidFill>
                  <a:schemeClr val="bg1">
                    <a:lumMod val="50000"/>
                  </a:schemeClr>
                </a:solidFill>
              </a:rPr>
              <a:t>5.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National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Kidney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Foundation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. Guideline </a:t>
            </a:r>
            <a:r>
              <a:rPr lang="de-DE" sz="800" dirty="0" smtClean="0">
                <a:solidFill>
                  <a:schemeClr val="bg1">
                    <a:lumMod val="50000"/>
                  </a:schemeClr>
                </a:solidFill>
              </a:rPr>
              <a:t>11. http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://www2.kidney.org/professionals/kdoqi/guidelines_bp/guide_11.htm.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Accessed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17, 2015.</a:t>
            </a:r>
          </a:p>
        </p:txBody>
      </p:sp>
      <p:sp>
        <p:nvSpPr>
          <p:cNvPr id="22" name="TextBox 2"/>
          <p:cNvSpPr txBox="1"/>
          <p:nvPr/>
        </p:nvSpPr>
        <p:spPr>
          <a:xfrm>
            <a:off x="413667" y="5638801"/>
            <a:ext cx="3597139" cy="2462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KDIGO-Leitlinien enthalten keine Empfehlungen</a:t>
            </a:r>
            <a:r>
              <a:rPr lang="de-DE" sz="800" baseline="30000" dirty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7214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Therapie der </a:t>
            </a:r>
            <a:r>
              <a:rPr lang="de-DE" dirty="0" err="1" smtClean="0"/>
              <a:t>Hyperkaliämie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124944"/>
          </a:xfrm>
        </p:spPr>
        <p:txBody>
          <a:bodyPr/>
          <a:lstStyle/>
          <a:p>
            <a:r>
              <a:rPr lang="de-DE" dirty="0" err="1" smtClean="0"/>
              <a:t>Calciumgluconat</a:t>
            </a:r>
            <a:r>
              <a:rPr lang="de-DE" dirty="0" smtClean="0"/>
              <a:t> (membranstabilisierend)</a:t>
            </a:r>
          </a:p>
          <a:p>
            <a:r>
              <a:rPr lang="de-DE" dirty="0" err="1" smtClean="0"/>
              <a:t>Betamimetikum</a:t>
            </a:r>
            <a:endParaRPr lang="de-DE" dirty="0" smtClean="0"/>
          </a:p>
          <a:p>
            <a:r>
              <a:rPr lang="de-DE" dirty="0" smtClean="0"/>
              <a:t>Glucose/Insulin</a:t>
            </a:r>
          </a:p>
          <a:p>
            <a:r>
              <a:rPr lang="de-DE" dirty="0" smtClean="0"/>
              <a:t>Schleifendiuretikum</a:t>
            </a:r>
          </a:p>
          <a:p>
            <a:r>
              <a:rPr lang="de-DE" dirty="0" smtClean="0"/>
              <a:t>Medikamentöse Bindung im Darm (</a:t>
            </a:r>
            <a:r>
              <a:rPr lang="de-DE" dirty="0" err="1" smtClean="0"/>
              <a:t>Polysulfonsäure</a:t>
            </a:r>
            <a:r>
              <a:rPr lang="de-DE" dirty="0" smtClean="0"/>
              <a:t>, </a:t>
            </a:r>
            <a:r>
              <a:rPr lang="de-DE" dirty="0" err="1" smtClean="0"/>
              <a:t>Patiromer</a:t>
            </a:r>
            <a:r>
              <a:rPr lang="de-DE" dirty="0" smtClean="0"/>
              <a:t>, ZS-9)</a:t>
            </a:r>
          </a:p>
          <a:p>
            <a:r>
              <a:rPr lang="de-DE" dirty="0" smtClean="0"/>
              <a:t>Dialyse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38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6358701"/>
              </p:ext>
            </p:extLst>
          </p:nvPr>
        </p:nvGraphicFramePr>
        <p:xfrm>
          <a:off x="179512" y="332656"/>
          <a:ext cx="8856984" cy="633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0152"/>
                <a:gridCol w="2720368"/>
                <a:gridCol w="1962218"/>
                <a:gridCol w="2214246"/>
              </a:tblGrid>
              <a:tr h="370840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CPS/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Resonium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Patiromer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Zirkonium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Cycosilikat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Zugelassen</a:t>
                      </a:r>
                      <a:endParaRPr lang="de-DE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Ja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Ja (FDA, EMEA)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nein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Wirkmechanismus</a:t>
                      </a:r>
                      <a:endParaRPr lang="de-DE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Bindet unspezifisch Kationen,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setzt Na</a:t>
                      </a:r>
                      <a:r>
                        <a:rPr lang="de-DE" baseline="30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Resonium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oder Ca</a:t>
                      </a:r>
                      <a:r>
                        <a:rPr lang="de-DE" baseline="30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(CPS) 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frei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Bindet unspezifisch Kationen,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setzt Ca</a:t>
                      </a:r>
                      <a:r>
                        <a:rPr lang="de-DE" baseline="30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frei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Spezifische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K</a:t>
                      </a:r>
                      <a:r>
                        <a:rPr lang="de-DE" baseline="30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-Bindung, setzt Na</a:t>
                      </a:r>
                      <a:r>
                        <a:rPr lang="de-DE" baseline="30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/H</a:t>
                      </a:r>
                      <a:r>
                        <a:rPr lang="de-DE" baseline="30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frei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Applikation</a:t>
                      </a:r>
                      <a:endParaRPr lang="de-DE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Oral oder rektal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p.o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.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p.o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.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Wirkort</a:t>
                      </a:r>
                      <a:endParaRPr lang="de-DE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Kolon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Distales Kolon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Gesamter Darm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Dauer bis Wirkung</a:t>
                      </a:r>
                      <a:endParaRPr lang="de-DE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1-2h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7h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1h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Dosierung</a:t>
                      </a:r>
                      <a:endParaRPr lang="de-DE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15-60/d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po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30-50g/d rektal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8.4-25.2.g/d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Vsl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5-10g/d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Schwere</a:t>
                      </a:r>
                      <a:r>
                        <a:rPr lang="de-DE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NW</a:t>
                      </a:r>
                      <a:endParaRPr lang="de-DE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Kolonnekrose (v.a. bei Auflösung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in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Sorbitol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Keine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Keine 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Häufige NW</a:t>
                      </a:r>
                      <a:endParaRPr lang="de-DE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Allgemeine GI-Beschwerden </a:t>
                      </a:r>
                      <a:b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Hypernatriämie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hydrop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. Dekompensation  (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Resonium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b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Hypokaliämie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/>
                      </a:r>
                      <a:b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Met.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Alkalose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Allgemeine GI-Beschwerden </a:t>
                      </a:r>
                      <a:b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Hypokaliämie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/>
                      </a:r>
                      <a:b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Hypomagnesiämie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Allgemeine GI-Beschwerden </a:t>
                      </a:r>
                      <a:b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Hypokaliämie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/>
                      </a:r>
                      <a:b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Ödeme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3256190" y="6508230"/>
            <a:ext cx="5868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>
                <a:latin typeface="Calibri" panose="020F0502020204030204" pitchFamily="34" charset="0"/>
              </a:rPr>
              <a:t>Adaptiert nach </a:t>
            </a:r>
            <a:r>
              <a:rPr lang="de-DE" sz="1400" b="1" dirty="0" err="1" smtClean="0">
                <a:latin typeface="Calibri" panose="020F0502020204030204" pitchFamily="34" charset="0"/>
              </a:rPr>
              <a:t>Georgianos+Agarwal</a:t>
            </a:r>
            <a:r>
              <a:rPr lang="de-DE" sz="1400" b="1" dirty="0" smtClean="0">
                <a:latin typeface="Calibri" panose="020F0502020204030204" pitchFamily="34" charset="0"/>
              </a:rPr>
              <a:t>, KI 2018</a:t>
            </a:r>
            <a:endParaRPr lang="de-DE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5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71170"/>
          </a:xfrm>
        </p:spPr>
        <p:txBody>
          <a:bodyPr/>
          <a:lstStyle/>
          <a:p>
            <a:r>
              <a:rPr lang="de-DE" dirty="0" err="1" smtClean="0"/>
              <a:t>Patiromer</a:t>
            </a:r>
            <a:r>
              <a:rPr lang="de-DE" dirty="0" smtClean="0"/>
              <a:t>-Studien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4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4547987"/>
              </p:ext>
            </p:extLst>
          </p:nvPr>
        </p:nvGraphicFramePr>
        <p:xfrm>
          <a:off x="143508" y="980728"/>
          <a:ext cx="8856984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759"/>
                <a:gridCol w="580786"/>
                <a:gridCol w="2613536"/>
                <a:gridCol w="2468340"/>
                <a:gridCol w="1524563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Studie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Intervention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Signifikante Ergebnisse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NW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PEARL-HF:</a:t>
                      </a:r>
                      <a:b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Herzinsuffizienz</a:t>
                      </a:r>
                      <a:r>
                        <a:rPr lang="de-DE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und </a:t>
                      </a:r>
                      <a:r>
                        <a:rPr lang="de-DE" b="1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Z.n</a:t>
                      </a:r>
                      <a:r>
                        <a:rPr lang="de-DE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de-DE" b="1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Hyperkaliämie</a:t>
                      </a:r>
                      <a:r>
                        <a:rPr lang="de-DE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/>
                      </a:r>
                      <a:br>
                        <a:rPr lang="de-DE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Pitt et al, </a:t>
                      </a:r>
                      <a:r>
                        <a:rPr lang="de-DE" sz="1200" b="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Eur</a:t>
                      </a:r>
                      <a:r>
                        <a:rPr lang="de-DE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Heart J 2011</a:t>
                      </a:r>
                      <a:endParaRPr lang="de-DE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105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30g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Patiromer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vs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Placebo</a:t>
                      </a:r>
                      <a:b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 Wochen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 -0.45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mmol/l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Hyperkaliämie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7.3% vs. 24.5%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Spiro ≥50mg/d 91% vs. 74%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GI 21% vs. 6%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OPAL-HK:</a:t>
                      </a:r>
                      <a:b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CKD 3-4 mit</a:t>
                      </a:r>
                      <a:r>
                        <a:rPr lang="de-DE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b="1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RAASi</a:t>
                      </a:r>
                      <a:r>
                        <a:rPr lang="de-DE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mit K 5.1-6.5</a:t>
                      </a:r>
                      <a:br>
                        <a:rPr lang="de-DE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Weir et al, NEJM 2015</a:t>
                      </a:r>
                      <a:endParaRPr lang="de-DE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243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Patiromer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4.2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o. 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8.4g/d</a:t>
                      </a:r>
                      <a:b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1. Teil: 4 Wochen</a:t>
                      </a:r>
                      <a:b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2. Teil: 8 Wochen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1: Teil: K -1.01mmol/l</a:t>
                      </a:r>
                      <a:b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2. Teil: K-Anstieg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ohne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Patiromer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Obstipation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AMETHYST-DN:</a:t>
                      </a:r>
                    </a:p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Diab.</a:t>
                      </a:r>
                      <a:r>
                        <a:rPr lang="de-DE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NP</a:t>
                      </a:r>
                      <a:br>
                        <a:rPr lang="de-DE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b="1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eGFR</a:t>
                      </a:r>
                      <a:r>
                        <a:rPr lang="de-DE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15-60 mit K&gt;5 unter </a:t>
                      </a:r>
                      <a:r>
                        <a:rPr lang="de-DE" b="1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RAASi</a:t>
                      </a:r>
                      <a:r>
                        <a:rPr lang="de-DE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/>
                      </a:r>
                      <a:br>
                        <a:rPr lang="de-DE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Bakris et al, JAMA 2015</a:t>
                      </a:r>
                      <a:endParaRPr lang="de-DE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306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Patiromer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-Dosisfindung</a:t>
                      </a:r>
                      <a:b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52 Wochen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Dosisabhängige K-Absenkung:</a:t>
                      </a:r>
                    </a:p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2x4.2g: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-0.35</a:t>
                      </a:r>
                    </a:p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2x16.8g: -0.92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Hypo-Mg 7.2%</a:t>
                      </a:r>
                    </a:p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Obstipation 6.3%</a:t>
                      </a:r>
                    </a:p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Hypokaliämie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5.6%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3256190" y="6508230"/>
            <a:ext cx="5868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>
                <a:latin typeface="Calibri" panose="020F0502020204030204" pitchFamily="34" charset="0"/>
              </a:rPr>
              <a:t>Adaptiert nach </a:t>
            </a:r>
            <a:r>
              <a:rPr lang="de-DE" sz="1400" b="1" dirty="0" err="1" smtClean="0">
                <a:latin typeface="Calibri" panose="020F0502020204030204" pitchFamily="34" charset="0"/>
              </a:rPr>
              <a:t>Georgianos+Agarwal</a:t>
            </a:r>
            <a:r>
              <a:rPr lang="de-DE" sz="1400" b="1" dirty="0" smtClean="0">
                <a:latin typeface="Calibri" panose="020F0502020204030204" pitchFamily="34" charset="0"/>
              </a:rPr>
              <a:t>, KI 2018</a:t>
            </a:r>
            <a:endParaRPr lang="de-DE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05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224136"/>
          </a:xfrm>
        </p:spPr>
        <p:txBody>
          <a:bodyPr/>
          <a:lstStyle/>
          <a:p>
            <a:r>
              <a:rPr lang="de-DE" sz="2400" u="sng" dirty="0"/>
              <a:t>Definition</a:t>
            </a:r>
            <a:r>
              <a:rPr lang="de-DE" sz="2400" dirty="0"/>
              <a:t> der </a:t>
            </a:r>
            <a:r>
              <a:rPr lang="de-DE" sz="2400" dirty="0" err="1"/>
              <a:t>Hyponatriämie</a:t>
            </a:r>
            <a:r>
              <a:rPr lang="de-DE" sz="2400" dirty="0"/>
              <a:t>: &lt;</a:t>
            </a:r>
            <a:r>
              <a:rPr lang="de-DE" sz="2400" dirty="0" smtClean="0"/>
              <a:t>135mmol/l</a:t>
            </a:r>
            <a:br>
              <a:rPr lang="de-DE" sz="2400" dirty="0" smtClean="0"/>
            </a:br>
            <a:r>
              <a:rPr lang="de-DE" sz="2400" u="sng" dirty="0" smtClean="0"/>
              <a:t>Traditionelle Klassifikation</a:t>
            </a:r>
            <a:r>
              <a:rPr lang="de-DE" sz="2400" dirty="0" smtClean="0"/>
              <a:t> der </a:t>
            </a:r>
            <a:r>
              <a:rPr lang="de-DE" sz="2400" dirty="0" err="1" smtClean="0"/>
              <a:t>Hyponatriämie</a:t>
            </a:r>
            <a:r>
              <a:rPr lang="de-DE" sz="2400" dirty="0" smtClean="0"/>
              <a:t> nach Volumenstatus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/>
          <a:lstStyle/>
          <a:p>
            <a:r>
              <a:rPr lang="de-DE" b="1" dirty="0" err="1" smtClean="0"/>
              <a:t>Hypovolämie</a:t>
            </a:r>
            <a:endParaRPr lang="de-DE" b="1" dirty="0" smtClean="0"/>
          </a:p>
          <a:p>
            <a:pPr lvl="1"/>
            <a:r>
              <a:rPr lang="de-DE" dirty="0" smtClean="0"/>
              <a:t>Gastrointestinale Natrium-Verluste (Erbrechen oder Durchfall)</a:t>
            </a:r>
          </a:p>
          <a:p>
            <a:pPr lvl="1"/>
            <a:r>
              <a:rPr lang="de-DE" dirty="0" smtClean="0"/>
              <a:t>renale Natrium-Verluste (</a:t>
            </a:r>
            <a:r>
              <a:rPr lang="de-DE" dirty="0" err="1" smtClean="0"/>
              <a:t>Thiaziddiuretika</a:t>
            </a:r>
            <a:r>
              <a:rPr lang="de-DE" dirty="0" smtClean="0"/>
              <a:t>)</a:t>
            </a:r>
          </a:p>
          <a:p>
            <a:r>
              <a:rPr lang="de-DE" b="1" dirty="0" err="1" smtClean="0"/>
              <a:t>Euvolämie</a:t>
            </a:r>
            <a:endParaRPr lang="de-DE" b="1" dirty="0" smtClean="0"/>
          </a:p>
          <a:p>
            <a:pPr lvl="1"/>
            <a:r>
              <a:rPr lang="de-DE" dirty="0" smtClean="0"/>
              <a:t>SIADH (Tumor, Medikation)</a:t>
            </a:r>
          </a:p>
          <a:p>
            <a:pPr lvl="1"/>
            <a:r>
              <a:rPr lang="de-DE" dirty="0" err="1" smtClean="0"/>
              <a:t>Glukokortikoidmangel</a:t>
            </a:r>
            <a:r>
              <a:rPr lang="de-DE" dirty="0" smtClean="0"/>
              <a:t>, Hypothyreose</a:t>
            </a:r>
          </a:p>
          <a:p>
            <a:pPr lvl="1"/>
            <a:r>
              <a:rPr lang="de-DE" dirty="0" smtClean="0"/>
              <a:t>Primäre Polydipsie</a:t>
            </a:r>
          </a:p>
          <a:p>
            <a:pPr lvl="1"/>
            <a:r>
              <a:rPr lang="de-DE" dirty="0" smtClean="0"/>
              <a:t>Low </a:t>
            </a:r>
            <a:r>
              <a:rPr lang="de-DE" dirty="0" err="1" smtClean="0"/>
              <a:t>dietary</a:t>
            </a:r>
            <a:r>
              <a:rPr lang="de-DE" dirty="0" smtClean="0"/>
              <a:t> </a:t>
            </a:r>
            <a:r>
              <a:rPr lang="de-DE" dirty="0" err="1" smtClean="0"/>
              <a:t>solute</a:t>
            </a:r>
            <a:r>
              <a:rPr lang="de-DE" dirty="0" smtClean="0"/>
              <a:t> </a:t>
            </a:r>
            <a:r>
              <a:rPr lang="de-DE" dirty="0" err="1" smtClean="0"/>
              <a:t>intake</a:t>
            </a:r>
            <a:r>
              <a:rPr lang="de-DE" dirty="0" smtClean="0"/>
              <a:t> (Bier als Hauptnahrungsmittel, </a:t>
            </a:r>
            <a:r>
              <a:rPr lang="de-DE" dirty="0" err="1" smtClean="0"/>
              <a:t>tea+toast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Terminale CKD</a:t>
            </a:r>
          </a:p>
          <a:p>
            <a:pPr lvl="1"/>
            <a:r>
              <a:rPr lang="de-DE" dirty="0" smtClean="0"/>
              <a:t>Iso/</a:t>
            </a:r>
            <a:r>
              <a:rPr lang="de-DE" dirty="0" err="1" smtClean="0"/>
              <a:t>Hyperosmolale</a:t>
            </a:r>
            <a:r>
              <a:rPr lang="de-DE" dirty="0" smtClean="0"/>
              <a:t> </a:t>
            </a:r>
            <a:r>
              <a:rPr lang="de-DE" dirty="0" err="1" smtClean="0"/>
              <a:t>Hyponatriämie</a:t>
            </a:r>
            <a:r>
              <a:rPr lang="de-DE" dirty="0" smtClean="0"/>
              <a:t> bei Hyperglykämie oder Gabe osmotischer Substanzen (</a:t>
            </a:r>
            <a:r>
              <a:rPr lang="de-DE" dirty="0" err="1" smtClean="0"/>
              <a:t>Mannitol</a:t>
            </a:r>
            <a:r>
              <a:rPr lang="de-DE" dirty="0" smtClean="0"/>
              <a:t>, Maltose/</a:t>
            </a:r>
            <a:r>
              <a:rPr lang="de-DE" dirty="0" err="1" smtClean="0"/>
              <a:t>Sukrose</a:t>
            </a:r>
            <a:r>
              <a:rPr lang="de-DE" dirty="0" smtClean="0"/>
              <a:t>, </a:t>
            </a:r>
            <a:r>
              <a:rPr lang="de-DE" dirty="0" err="1" smtClean="0"/>
              <a:t>Glycerol</a:t>
            </a:r>
            <a:r>
              <a:rPr lang="de-DE" dirty="0" smtClean="0"/>
              <a:t>)</a:t>
            </a:r>
          </a:p>
          <a:p>
            <a:r>
              <a:rPr lang="de-DE" b="1" dirty="0" err="1" smtClean="0"/>
              <a:t>Hypervolämie</a:t>
            </a:r>
            <a:endParaRPr lang="de-DE" b="1" dirty="0" smtClean="0"/>
          </a:p>
          <a:p>
            <a:pPr lvl="1"/>
            <a:r>
              <a:rPr lang="de-DE" dirty="0"/>
              <a:t>Herzinsuffizienz, </a:t>
            </a:r>
            <a:r>
              <a:rPr lang="de-DE" dirty="0" smtClean="0"/>
              <a:t>Leberzirrhose</a:t>
            </a:r>
          </a:p>
          <a:p>
            <a:pPr lvl="1"/>
            <a:r>
              <a:rPr lang="de-DE" dirty="0" smtClean="0"/>
              <a:t>Terminale CKD</a:t>
            </a:r>
          </a:p>
        </p:txBody>
      </p:sp>
    </p:spTree>
    <p:extLst>
      <p:ext uri="{BB962C8B-B14F-4D97-AF65-F5344CB8AC3E}">
        <p14:creationId xmlns:p14="http://schemas.microsoft.com/office/powerpoint/2010/main" val="18462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ZS-9-Studien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3482511"/>
              </p:ext>
            </p:extLst>
          </p:nvPr>
        </p:nvGraphicFramePr>
        <p:xfrm>
          <a:off x="107504" y="1600200"/>
          <a:ext cx="8856984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759"/>
                <a:gridCol w="580786"/>
                <a:gridCol w="2613536"/>
                <a:gridCol w="2468340"/>
                <a:gridCol w="1524563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Studie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Intervention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Signifikante Ergebnisse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NW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Herzinsuff</a:t>
                      </a:r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CKD oder </a:t>
                      </a:r>
                      <a:r>
                        <a:rPr lang="de-DE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Dm</a:t>
                      </a:r>
                      <a:r>
                        <a:rPr lang="de-DE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mit K&gt;5</a:t>
                      </a:r>
                      <a:br>
                        <a:rPr lang="de-DE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Packham</a:t>
                      </a:r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al, NEJM 2015</a:t>
                      </a:r>
                      <a:endParaRPr lang="de-DE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753</a:t>
                      </a:r>
                      <a:endParaRPr lang="de-DE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ZS-9 Dosisfindung vs. Placebo</a:t>
                      </a:r>
                      <a:br>
                        <a:rPr lang="de-DE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 Wochen</a:t>
                      </a:r>
                      <a:endParaRPr lang="de-DE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2.5g: K -0.46 mmol/l</a:t>
                      </a:r>
                    </a:p>
                    <a:p>
                      <a:r>
                        <a:rPr lang="de-DE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5g: K -0.54 mmol/l</a:t>
                      </a:r>
                    </a:p>
                    <a:p>
                      <a:r>
                        <a:rPr lang="de-DE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10g: K -0.73 mmol</a:t>
                      </a:r>
                      <a:endParaRPr lang="de-DE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GI</a:t>
                      </a:r>
                      <a:endParaRPr lang="de-DE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HARMONIZE:</a:t>
                      </a:r>
                      <a:b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CKD, </a:t>
                      </a:r>
                      <a:r>
                        <a:rPr lang="de-DE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Herzinsuff</a:t>
                      </a:r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Dm</a:t>
                      </a:r>
                      <a: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mit K</a:t>
                      </a:r>
                      <a:br>
                        <a:rPr lang="de-DE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Kosiborod</a:t>
                      </a:r>
                      <a:r>
                        <a:rPr lang="de-DE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 JAMA 2014</a:t>
                      </a:r>
                      <a:endParaRPr lang="de-DE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258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ZS-9 vs. Placebo</a:t>
                      </a:r>
                      <a:b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28d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5g: K -0.3 mmol/l</a:t>
                      </a:r>
                    </a:p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10g: K -0.6 mmol/l</a:t>
                      </a:r>
                    </a:p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15g: K -0.7 mmol/l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Ödeme</a:t>
                      </a:r>
                      <a:endPara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3256190" y="6508230"/>
            <a:ext cx="5868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>
                <a:latin typeface="Calibri" panose="020F0502020204030204" pitchFamily="34" charset="0"/>
              </a:rPr>
              <a:t>Adaptiert nach </a:t>
            </a:r>
            <a:r>
              <a:rPr lang="de-DE" sz="1400" b="1" dirty="0" err="1" smtClean="0">
                <a:latin typeface="Calibri" panose="020F0502020204030204" pitchFamily="34" charset="0"/>
              </a:rPr>
              <a:t>Georgianos+Agarwal</a:t>
            </a:r>
            <a:r>
              <a:rPr lang="de-DE" sz="1400" b="1" dirty="0" smtClean="0">
                <a:latin typeface="Calibri" panose="020F0502020204030204" pitchFamily="34" charset="0"/>
              </a:rPr>
              <a:t>, KI 2018</a:t>
            </a:r>
            <a:endParaRPr lang="de-DE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37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3394720" cy="796925"/>
          </a:xfrm>
        </p:spPr>
        <p:txBody>
          <a:bodyPr/>
          <a:lstStyle/>
          <a:p>
            <a:r>
              <a:rPr lang="de-DE" dirty="0" smtClean="0"/>
              <a:t>Offene Fragen zu neuen Kaliumbindern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525963"/>
          </a:xfrm>
        </p:spPr>
        <p:txBody>
          <a:bodyPr/>
          <a:lstStyle/>
          <a:p>
            <a:r>
              <a:rPr lang="de-DE" dirty="0" smtClean="0"/>
              <a:t>Langfristige Therapie sicher?</a:t>
            </a:r>
          </a:p>
          <a:p>
            <a:r>
              <a:rPr lang="de-DE" dirty="0" smtClean="0"/>
              <a:t>Sind die neuen Kaliumbinder nur gut für Laborkosmetik</a:t>
            </a:r>
            <a:br>
              <a:rPr lang="de-DE" dirty="0" smtClean="0"/>
            </a:br>
            <a:r>
              <a:rPr lang="de-DE" dirty="0" smtClean="0"/>
              <a:t>oder …</a:t>
            </a:r>
          </a:p>
          <a:p>
            <a:r>
              <a:rPr lang="de-DE" dirty="0" smtClean="0"/>
              <a:t>Kann eine langfristige Therapie durch Ausdosierung der RAAS-Blockade harte Endpunkte reduzieren?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245570"/>
            <a:ext cx="5097183" cy="661243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256190" y="6508230"/>
            <a:ext cx="5868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 smtClean="0">
                <a:latin typeface="Calibri" panose="020F0502020204030204" pitchFamily="34" charset="0"/>
              </a:rPr>
              <a:t>Kovesday</a:t>
            </a:r>
            <a:r>
              <a:rPr lang="de-DE" sz="1400" b="1" dirty="0" smtClean="0">
                <a:latin typeface="Calibri" panose="020F0502020204030204" pitchFamily="34" charset="0"/>
              </a:rPr>
              <a:t> et al, AJKD 2018</a:t>
            </a:r>
            <a:endParaRPr lang="de-DE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05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600200"/>
            <a:ext cx="8640960" cy="4525963"/>
          </a:xfrm>
        </p:spPr>
        <p:txBody>
          <a:bodyPr/>
          <a:lstStyle/>
          <a:p>
            <a:r>
              <a:rPr lang="de-DE" b="1" dirty="0" err="1" smtClean="0"/>
              <a:t>Hyponatriämie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Serum-</a:t>
            </a:r>
            <a:r>
              <a:rPr lang="de-DE" dirty="0" err="1" smtClean="0"/>
              <a:t>Osm</a:t>
            </a:r>
            <a:r>
              <a:rPr lang="de-DE" dirty="0" smtClean="0"/>
              <a:t>, Urin-</a:t>
            </a:r>
            <a:r>
              <a:rPr lang="de-DE" dirty="0" err="1" smtClean="0"/>
              <a:t>Osm</a:t>
            </a:r>
            <a:r>
              <a:rPr lang="de-DE" dirty="0" smtClean="0"/>
              <a:t> und Urin-Na bestimmen</a:t>
            </a:r>
          </a:p>
          <a:p>
            <a:pPr lvl="1"/>
            <a:r>
              <a:rPr lang="de-DE" dirty="0" smtClean="0"/>
              <a:t>Einschätzung Volumenstatus weiterhin unverzichtbar</a:t>
            </a:r>
          </a:p>
          <a:p>
            <a:pPr lvl="1"/>
            <a:r>
              <a:rPr lang="de-DE" dirty="0" smtClean="0"/>
              <a:t>Leitlinie: </a:t>
            </a:r>
            <a:r>
              <a:rPr lang="de-DE" dirty="0" err="1" smtClean="0"/>
              <a:t>Symptomoriente</a:t>
            </a:r>
            <a:r>
              <a:rPr lang="de-DE" dirty="0" smtClean="0"/>
              <a:t> Therapie; Absetzen auslösender Medikamente nicht vergessen</a:t>
            </a:r>
          </a:p>
          <a:p>
            <a:pPr lvl="1"/>
            <a:r>
              <a:rPr lang="de-DE" dirty="0" smtClean="0"/>
              <a:t>Leitlinie</a:t>
            </a:r>
            <a:r>
              <a:rPr lang="de-DE" dirty="0"/>
              <a:t>: Stellenwert </a:t>
            </a:r>
            <a:r>
              <a:rPr lang="de-DE" dirty="0" smtClean="0"/>
              <a:t>der </a:t>
            </a:r>
            <a:r>
              <a:rPr lang="de-DE" dirty="0" err="1" smtClean="0"/>
              <a:t>Vasopressinrezeptorantagonisten</a:t>
            </a:r>
            <a:r>
              <a:rPr lang="de-DE" dirty="0" smtClean="0"/>
              <a:t> eher als Reservemedikament; Vorsicht vor zu schneller Korrektur</a:t>
            </a:r>
          </a:p>
          <a:p>
            <a:r>
              <a:rPr lang="de-DE" b="1" dirty="0" err="1" smtClean="0"/>
              <a:t>Hyperkaliämie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Reduzierte renale Exkretion meist die Ursache</a:t>
            </a:r>
          </a:p>
          <a:p>
            <a:pPr lvl="1"/>
            <a:r>
              <a:rPr lang="de-DE" dirty="0" smtClean="0"/>
              <a:t>Neue Kaliumbinder senken Kalium effektiv (sicherer als CPS?)</a:t>
            </a:r>
          </a:p>
          <a:p>
            <a:pPr lvl="1"/>
            <a:r>
              <a:rPr lang="de-DE" dirty="0" smtClean="0"/>
              <a:t>Neue Kaliumbinder: Harte Endpunktstudien fehlen, können also noch nicht zur langfristigen Therapie bedingungslos empfohlen werden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75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85800" y="753524"/>
            <a:ext cx="7772400" cy="1470025"/>
          </a:xfrm>
        </p:spPr>
        <p:txBody>
          <a:bodyPr/>
          <a:lstStyle/>
          <a:p>
            <a:r>
              <a:rPr lang="de-DE" sz="4000" dirty="0" smtClean="0"/>
              <a:t>Vielen Dank für Ihre Aufmerksamkeit!</a:t>
            </a:r>
            <a:endParaRPr lang="de-DE" sz="4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952" y="3281727"/>
            <a:ext cx="5436096" cy="2357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411760" y="2635396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latin typeface="Calibri" panose="020F0502020204030204" pitchFamily="34" charset="0"/>
              </a:rPr>
              <a:t>Einladung:</a:t>
            </a:r>
            <a:endParaRPr lang="de-DE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0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23" y="836712"/>
            <a:ext cx="8634581" cy="492941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256190" y="6508230"/>
            <a:ext cx="5868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>
                <a:latin typeface="Calibri" panose="020F0502020204030204" pitchFamily="34" charset="0"/>
              </a:rPr>
              <a:t>NKF 2010</a:t>
            </a:r>
            <a:endParaRPr lang="de-DE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5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organizations also provide reliable health information.</a:t>
            </a:r>
          </a:p>
          <a:p>
            <a:r>
              <a:rPr lang="en-US" dirty="0"/>
              <a:t>●National Institute of Diabetes and Digestive and Kidney Diseases</a:t>
            </a:r>
          </a:p>
          <a:p>
            <a:r>
              <a:rPr lang="en-US" dirty="0"/>
              <a:t>     (</a:t>
            </a:r>
            <a:r>
              <a:rPr lang="en-US" dirty="0">
                <a:hlinkClick r:id="rId2"/>
              </a:rPr>
              <a:t>http://kidney.niddk.nih.gov/kudiseases/pubs/eatright/</a:t>
            </a:r>
            <a:r>
              <a:rPr lang="en-US" dirty="0"/>
              <a:t>)</a:t>
            </a:r>
          </a:p>
          <a:p>
            <a:r>
              <a:rPr lang="en-US" dirty="0"/>
              <a:t>●National Kidney Foundation</a:t>
            </a:r>
          </a:p>
          <a:p>
            <a:r>
              <a:rPr lang="en-US" dirty="0"/>
              <a:t>     (</a:t>
            </a:r>
            <a:r>
              <a:rPr lang="en-US" dirty="0">
                <a:hlinkClick r:id="rId3"/>
              </a:rPr>
              <a:t>https://www.kidney.org/sites/default/files/02-10-0410_EBB_Potassium.pdf</a:t>
            </a:r>
            <a:r>
              <a:rPr lang="en-US" dirty="0"/>
              <a:t>)</a:t>
            </a:r>
          </a:p>
          <a:p>
            <a:r>
              <a:rPr lang="en-US" dirty="0"/>
              <a:t>     (</a:t>
            </a:r>
            <a:r>
              <a:rPr lang="en-US" dirty="0">
                <a:hlinkClick r:id="rId4"/>
              </a:rPr>
              <a:t>https://www.kidney.org/atoz/content/potassium</a:t>
            </a:r>
            <a:r>
              <a:rPr lang="en-US" dirty="0"/>
              <a:t>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557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8356" y="116632"/>
            <a:ext cx="8507288" cy="796925"/>
          </a:xfrm>
        </p:spPr>
        <p:txBody>
          <a:bodyPr/>
          <a:lstStyle/>
          <a:p>
            <a:r>
              <a:rPr lang="de-DE" dirty="0" smtClean="0"/>
              <a:t>Abgrenzung primärer vs. sekundärer </a:t>
            </a:r>
            <a:r>
              <a:rPr lang="de-DE" dirty="0" err="1" smtClean="0"/>
              <a:t>Hypokortisolismus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5944443"/>
          </a:xfrm>
        </p:spPr>
        <p:txBody>
          <a:bodyPr/>
          <a:lstStyle/>
          <a:p>
            <a:pPr>
              <a:defRPr/>
            </a:pPr>
            <a:r>
              <a:rPr lang="de-DE" altLang="de-DE" sz="2000" b="1" dirty="0" smtClean="0">
                <a:ea typeface="ＭＳ Ｐゴシック" pitchFamily="34" charset="-128"/>
              </a:rPr>
              <a:t>Primärer </a:t>
            </a:r>
            <a:r>
              <a:rPr lang="de-DE" altLang="de-DE" sz="2000" b="1" u="sng" dirty="0" smtClean="0">
                <a:ea typeface="ＭＳ Ｐゴシック" pitchFamily="34" charset="-128"/>
              </a:rPr>
              <a:t>und</a:t>
            </a:r>
            <a:r>
              <a:rPr lang="de-DE" altLang="de-DE" sz="2000" b="1" dirty="0" smtClean="0">
                <a:ea typeface="ＭＳ Ｐゴシック" pitchFamily="34" charset="-128"/>
              </a:rPr>
              <a:t> sekundärer </a:t>
            </a:r>
            <a:r>
              <a:rPr lang="de-DE" altLang="de-DE" sz="2000" b="1" dirty="0" err="1" smtClean="0">
                <a:ea typeface="ＭＳ Ｐゴシック" pitchFamily="34" charset="-128"/>
              </a:rPr>
              <a:t>Hypokortisolismus</a:t>
            </a:r>
            <a:r>
              <a:rPr lang="de-DE" altLang="de-DE" sz="2000" b="1" dirty="0" smtClean="0">
                <a:ea typeface="ＭＳ Ｐゴシック" pitchFamily="34" charset="-128"/>
              </a:rPr>
              <a:t>:</a:t>
            </a:r>
          </a:p>
          <a:p>
            <a:pPr lvl="1">
              <a:defRPr/>
            </a:pPr>
            <a:r>
              <a:rPr lang="de-DE" altLang="de-DE" sz="1800" dirty="0" err="1">
                <a:ea typeface="ＭＳ Ｐゴシック" pitchFamily="34" charset="-128"/>
              </a:rPr>
              <a:t>Kortisolsekretion</a:t>
            </a:r>
            <a:r>
              <a:rPr lang="de-DE" altLang="de-DE" sz="1800" dirty="0">
                <a:ea typeface="ＭＳ Ｐゴシック" pitchFamily="34" charset="-128"/>
              </a:rPr>
              <a:t> reduziert</a:t>
            </a:r>
            <a:endParaRPr lang="de-DE" altLang="de-DE" sz="1800" b="1" dirty="0" smtClean="0">
              <a:ea typeface="ＭＳ Ｐゴシック" pitchFamily="34" charset="-128"/>
            </a:endParaRPr>
          </a:p>
          <a:p>
            <a:pPr marL="342900" lvl="1" indent="-342900">
              <a:buFont typeface="Symbol" panose="05050102010706020507" pitchFamily="18" charset="2"/>
              <a:buChar char="Þ"/>
              <a:defRPr/>
            </a:pPr>
            <a:r>
              <a:rPr lang="de-DE" altLang="de-DE" dirty="0" smtClean="0">
                <a:ea typeface="ＭＳ Ｐゴシック" pitchFamily="34" charset="-128"/>
              </a:rPr>
              <a:t>ADH-Sekretion</a:t>
            </a:r>
            <a:r>
              <a:rPr lang="de-DE" altLang="de-DE" dirty="0">
                <a:ea typeface="ＭＳ Ｐゴシック" pitchFamily="34" charset="-128"/>
                <a:sym typeface="Symbol" panose="05050102010706020507" pitchFamily="18" charset="2"/>
              </a:rPr>
              <a:t> </a:t>
            </a:r>
            <a:r>
              <a:rPr lang="de-DE" altLang="de-DE" dirty="0" smtClean="0">
                <a:ea typeface="ＭＳ Ｐゴシック" pitchFamily="34" charset="-128"/>
              </a:rPr>
              <a:t>(</a:t>
            </a:r>
            <a:r>
              <a:rPr lang="de-DE" altLang="de-DE" dirty="0">
                <a:ea typeface="ＭＳ Ｐゴシック" pitchFamily="34" charset="-128"/>
              </a:rPr>
              <a:t>fehlende feedback-Suppression der ADH-Sekretion</a:t>
            </a:r>
            <a:r>
              <a:rPr lang="de-DE" altLang="de-DE" dirty="0" smtClean="0">
                <a:ea typeface="ＭＳ Ｐゴシック" pitchFamily="34" charset="-128"/>
              </a:rPr>
              <a:t>)</a:t>
            </a:r>
          </a:p>
          <a:p>
            <a:pPr marL="342900" lvl="1" indent="-342900">
              <a:buFont typeface="Symbol" panose="05050102010706020507" pitchFamily="18" charset="2"/>
              <a:buChar char="Þ"/>
              <a:defRPr/>
            </a:pPr>
            <a:r>
              <a:rPr lang="de-DE" altLang="de-DE" dirty="0" smtClean="0">
                <a:ea typeface="ＭＳ Ｐゴシック" pitchFamily="34" charset="-128"/>
              </a:rPr>
              <a:t>Wasserretention mit </a:t>
            </a:r>
            <a:r>
              <a:rPr lang="de-DE" altLang="de-DE" dirty="0" err="1" smtClean="0">
                <a:ea typeface="ＭＳ Ｐゴシック" pitchFamily="34" charset="-128"/>
              </a:rPr>
              <a:t>hypoosmolaler</a:t>
            </a:r>
            <a:r>
              <a:rPr lang="de-DE" altLang="de-DE" dirty="0" smtClean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Hyponatriämie</a:t>
            </a:r>
            <a:r>
              <a:rPr lang="de-DE" altLang="de-DE" dirty="0">
                <a:ea typeface="ＭＳ Ｐゴシック" pitchFamily="34" charset="-128"/>
              </a:rPr>
              <a:t> </a:t>
            </a:r>
          </a:p>
          <a:p>
            <a:pPr>
              <a:defRPr/>
            </a:pPr>
            <a:endParaRPr lang="de-DE" altLang="de-DE" sz="2000" b="1" dirty="0" smtClean="0">
              <a:ea typeface="ＭＳ Ｐゴシック" pitchFamily="34" charset="-128"/>
            </a:endParaRPr>
          </a:p>
          <a:p>
            <a:pPr lvl="1">
              <a:defRPr/>
            </a:pPr>
            <a:r>
              <a:rPr lang="de-DE" altLang="de-DE" sz="1600" b="1" dirty="0" smtClean="0">
                <a:ea typeface="ＭＳ Ｐゴシック" pitchFamily="34" charset="-128"/>
              </a:rPr>
              <a:t>Primärer </a:t>
            </a:r>
            <a:r>
              <a:rPr lang="de-DE" altLang="de-DE" sz="1600" b="1" dirty="0" err="1">
                <a:ea typeface="ＭＳ Ｐゴシック" pitchFamily="34" charset="-128"/>
              </a:rPr>
              <a:t>Hypokortisolismus</a:t>
            </a:r>
            <a:r>
              <a:rPr lang="de-DE" altLang="de-DE" sz="1600" dirty="0">
                <a:ea typeface="ＭＳ Ｐゴシック" pitchFamily="34" charset="-128"/>
              </a:rPr>
              <a:t>: Ausfall der </a:t>
            </a:r>
            <a:r>
              <a:rPr lang="de-DE" altLang="de-DE" sz="1600" dirty="0" smtClean="0">
                <a:ea typeface="ＭＳ Ｐゴシック" pitchFamily="34" charset="-128"/>
              </a:rPr>
              <a:t>NNR</a:t>
            </a:r>
            <a:endParaRPr lang="de-DE" altLang="de-DE" sz="1600" dirty="0">
              <a:ea typeface="ＭＳ Ｐゴシック" pitchFamily="34" charset="-128"/>
            </a:endParaRPr>
          </a:p>
          <a:p>
            <a:pPr lvl="2">
              <a:defRPr/>
            </a:pPr>
            <a:r>
              <a:rPr lang="de-DE" altLang="de-DE" dirty="0" smtClean="0">
                <a:ea typeface="ＭＳ Ｐゴシック" pitchFamily="34" charset="-128"/>
              </a:rPr>
              <a:t> </a:t>
            </a:r>
            <a:r>
              <a:rPr lang="de-DE" altLang="de-DE" dirty="0" err="1" smtClean="0">
                <a:ea typeface="ＭＳ Ｐゴシック" pitchFamily="34" charset="-128"/>
              </a:rPr>
              <a:t>Aldosteron</a:t>
            </a:r>
            <a:r>
              <a:rPr lang="de-DE" altLang="de-DE" dirty="0" smtClean="0">
                <a:ea typeface="ＭＳ Ｐゴシック" pitchFamily="34" charset="-128"/>
              </a:rPr>
              <a:t>- </a:t>
            </a:r>
            <a:r>
              <a:rPr lang="de-DE" altLang="de-DE" u="sng" dirty="0" smtClean="0">
                <a:ea typeface="ＭＳ Ｐゴシック" pitchFamily="34" charset="-128"/>
              </a:rPr>
              <a:t>und</a:t>
            </a:r>
            <a:r>
              <a:rPr lang="de-DE" altLang="de-DE" dirty="0" smtClean="0">
                <a:ea typeface="ＭＳ Ｐゴシック" pitchFamily="34" charset="-128"/>
              </a:rPr>
              <a:t> </a:t>
            </a:r>
            <a:r>
              <a:rPr lang="de-DE" altLang="de-DE" dirty="0" err="1" smtClean="0">
                <a:ea typeface="ＭＳ Ｐゴシック" pitchFamily="34" charset="-128"/>
              </a:rPr>
              <a:t>Cortisolsekretion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smtClean="0">
                <a:ea typeface="ＭＳ Ｐゴシック" pitchFamily="34" charset="-128"/>
              </a:rPr>
              <a:t>reduziert:</a:t>
            </a:r>
          </a:p>
          <a:p>
            <a:pPr lvl="2" indent="-285750">
              <a:buFont typeface="Symbol" panose="05050102010706020507" pitchFamily="18" charset="2"/>
              <a:buChar char="Þ"/>
              <a:defRPr/>
            </a:pPr>
            <a:r>
              <a:rPr lang="de-DE" altLang="de-DE" dirty="0" err="1" smtClean="0">
                <a:ea typeface="ＭＳ Ｐゴシック" pitchFamily="34" charset="-128"/>
              </a:rPr>
              <a:t>Hypovolämie</a:t>
            </a:r>
            <a:r>
              <a:rPr lang="de-DE" altLang="de-DE" dirty="0" smtClean="0">
                <a:ea typeface="ＭＳ Ｐゴシック" pitchFamily="34" charset="-128"/>
              </a:rPr>
              <a:t> </a:t>
            </a:r>
            <a:r>
              <a:rPr lang="de-DE" altLang="de-DE" dirty="0" err="1" smtClean="0">
                <a:ea typeface="ＭＳ Ｐゴシック" pitchFamily="34" charset="-128"/>
              </a:rPr>
              <a:t>wg</a:t>
            </a:r>
            <a:r>
              <a:rPr lang="de-DE" altLang="de-DE" dirty="0" smtClean="0">
                <a:ea typeface="ＭＳ Ｐゴシック" pitchFamily="34" charset="-128"/>
              </a:rPr>
              <a:t> Na-Verlust </a:t>
            </a:r>
          </a:p>
          <a:p>
            <a:pPr lvl="2" indent="-285750">
              <a:buFont typeface="Symbol" panose="05050102010706020507" pitchFamily="18" charset="2"/>
              <a:buChar char="Þ"/>
              <a:defRPr/>
            </a:pPr>
            <a:r>
              <a:rPr lang="de-DE" altLang="de-DE" dirty="0" err="1" smtClean="0">
                <a:ea typeface="ＭＳ Ｐゴシック" pitchFamily="34" charset="-128"/>
              </a:rPr>
              <a:t>Hypovolämie</a:t>
            </a:r>
            <a:r>
              <a:rPr lang="de-DE" altLang="de-DE" dirty="0">
                <a:ea typeface="ＭＳ Ｐゴシック" pitchFamily="34" charset="-128"/>
              </a:rPr>
              <a:t>, </a:t>
            </a:r>
            <a:r>
              <a:rPr lang="de-DE" altLang="de-DE" dirty="0" err="1" smtClean="0">
                <a:ea typeface="ＭＳ Ｐゴシック" pitchFamily="34" charset="-128"/>
              </a:rPr>
              <a:t>Hyperkaliämie</a:t>
            </a:r>
            <a:endParaRPr lang="de-DE" altLang="de-DE" dirty="0">
              <a:ea typeface="ＭＳ Ｐゴシック" pitchFamily="34" charset="-128"/>
            </a:endParaRPr>
          </a:p>
          <a:p>
            <a:pPr marL="857250" lvl="2" indent="0">
              <a:buNone/>
              <a:defRPr/>
            </a:pPr>
            <a:endParaRPr lang="de-DE" altLang="de-DE" dirty="0">
              <a:ea typeface="ＭＳ Ｐゴシック" pitchFamily="34" charset="-128"/>
            </a:endParaRPr>
          </a:p>
          <a:p>
            <a:pPr lvl="1">
              <a:defRPr/>
            </a:pPr>
            <a:r>
              <a:rPr lang="de-DE" altLang="de-DE" sz="1600" b="1" dirty="0">
                <a:ea typeface="ＭＳ Ｐゴシック" pitchFamily="34" charset="-128"/>
              </a:rPr>
              <a:t>Sekundärer </a:t>
            </a:r>
            <a:r>
              <a:rPr lang="de-DE" altLang="de-DE" sz="1600" b="1" dirty="0" err="1">
                <a:ea typeface="ＭＳ Ｐゴシック" pitchFamily="34" charset="-128"/>
              </a:rPr>
              <a:t>Hypokortisolismus</a:t>
            </a:r>
            <a:r>
              <a:rPr lang="de-DE" altLang="de-DE" sz="1600" dirty="0">
                <a:ea typeface="ＭＳ Ｐゴシック" pitchFamily="34" charset="-128"/>
              </a:rPr>
              <a:t>: </a:t>
            </a:r>
            <a:r>
              <a:rPr lang="de-DE" altLang="de-DE" sz="1600" dirty="0" smtClean="0">
                <a:ea typeface="ＭＳ Ｐゴシック" pitchFamily="34" charset="-128"/>
              </a:rPr>
              <a:t>ACTH-Mangel</a:t>
            </a:r>
          </a:p>
          <a:p>
            <a:pPr lvl="2">
              <a:defRPr/>
            </a:pPr>
            <a:r>
              <a:rPr lang="de-DE" altLang="de-DE" sz="1600" dirty="0" err="1" smtClean="0">
                <a:ea typeface="ＭＳ Ｐゴシック" pitchFamily="34" charset="-128"/>
              </a:rPr>
              <a:t>Aldosteronsekretion</a:t>
            </a:r>
            <a:r>
              <a:rPr lang="de-DE" altLang="de-DE" sz="1600" dirty="0" smtClean="0">
                <a:ea typeface="ＭＳ Ｐゴシック" pitchFamily="34" charset="-128"/>
              </a:rPr>
              <a:t> </a:t>
            </a:r>
            <a:r>
              <a:rPr lang="de-DE" altLang="de-DE" sz="1600" u="sng" dirty="0" smtClean="0">
                <a:ea typeface="ＭＳ Ｐゴシック" pitchFamily="34" charset="-128"/>
              </a:rPr>
              <a:t>intakt</a:t>
            </a:r>
            <a:endParaRPr lang="de-DE" altLang="de-DE" sz="1600" dirty="0">
              <a:ea typeface="ＭＳ Ｐゴシック" pitchFamily="34" charset="-128"/>
            </a:endParaRPr>
          </a:p>
          <a:p>
            <a:pPr lvl="2">
              <a:buFont typeface="Symbol" panose="05050102010706020507" pitchFamily="18" charset="2"/>
              <a:buChar char="Þ"/>
              <a:defRPr/>
            </a:pPr>
            <a:r>
              <a:rPr lang="de-DE" altLang="de-DE" dirty="0" smtClean="0">
                <a:ea typeface="ＭＳ Ｐゴシック" pitchFamily="34" charset="-128"/>
                <a:sym typeface="Symbol" panose="05050102010706020507" pitchFamily="18" charset="2"/>
              </a:rPr>
              <a:t>Erst Volumenexpansion durch Wasserretention, dann Korrektur durch Na-Exkretion (ANP-Sekretion)</a:t>
            </a:r>
          </a:p>
          <a:p>
            <a:pPr lvl="2">
              <a:buFont typeface="Symbol" panose="05050102010706020507" pitchFamily="18" charset="2"/>
              <a:buChar char="Þ"/>
              <a:defRPr/>
            </a:pPr>
            <a:r>
              <a:rPr lang="de-DE" altLang="de-DE" dirty="0" err="1" smtClean="0">
                <a:ea typeface="ＭＳ Ｐゴシック" pitchFamily="34" charset="-128"/>
                <a:sym typeface="Symbol" panose="05050102010706020507" pitchFamily="18" charset="2"/>
              </a:rPr>
              <a:t>Euvolämie</a:t>
            </a:r>
            <a:r>
              <a:rPr lang="de-DE" altLang="de-DE" dirty="0" smtClean="0">
                <a:ea typeface="ＭＳ Ｐゴシック" pitchFamily="34" charset="-128"/>
                <a:sym typeface="Symbol" panose="05050102010706020507" pitchFamily="18" charset="2"/>
              </a:rPr>
              <a:t>, Kalium normal</a:t>
            </a:r>
          </a:p>
          <a:p>
            <a:pPr marL="0" indent="0">
              <a:buNone/>
              <a:defRPr/>
            </a:pPr>
            <a:endParaRPr lang="de-DE" altLang="de-DE" sz="2000" b="1" dirty="0">
              <a:ea typeface="ＭＳ Ｐゴシック" pitchFamily="34" charset="-128"/>
            </a:endParaRPr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11779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59"/>
          </a:xfrm>
        </p:spPr>
        <p:txBody>
          <a:bodyPr/>
          <a:lstStyle/>
          <a:p>
            <a:r>
              <a:rPr lang="de-DE" dirty="0" smtClean="0"/>
              <a:t>Retrospektive Studie in 2613 Patienten mit neu begonnener </a:t>
            </a:r>
            <a:r>
              <a:rPr lang="de-DE" dirty="0" err="1" smtClean="0"/>
              <a:t>antihypertensiver</a:t>
            </a:r>
            <a:r>
              <a:rPr lang="de-DE" dirty="0" smtClean="0"/>
              <a:t> Therapie:</a:t>
            </a:r>
            <a:br>
              <a:rPr lang="de-DE" dirty="0" smtClean="0"/>
            </a:br>
            <a:r>
              <a:rPr lang="de-DE" dirty="0" smtClean="0"/>
              <a:t>Schweregrad der Hypo-</a:t>
            </a:r>
            <a:r>
              <a:rPr lang="de-DE" dirty="0" err="1" smtClean="0"/>
              <a:t>Natriämie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62668"/>
            <a:ext cx="6840759" cy="47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300192" y="651890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Leung et al AJM 2011</a:t>
            </a:r>
            <a:endParaRPr lang="de-DE" sz="1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3419872" y="1916832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95.9% </a:t>
            </a:r>
            <a:r>
              <a:rPr lang="de-DE" sz="1600" b="1" dirty="0" err="1" smtClean="0">
                <a:solidFill>
                  <a:srgbClr val="FF0000"/>
                </a:solidFill>
              </a:rPr>
              <a:t>Hydrochlorothiazid</a:t>
            </a:r>
            <a:endParaRPr lang="de-DE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9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714" y="116632"/>
            <a:ext cx="8712968" cy="2304257"/>
          </a:xfrm>
        </p:spPr>
        <p:txBody>
          <a:bodyPr/>
          <a:lstStyle/>
          <a:p>
            <a:r>
              <a:rPr lang="de-DE" sz="2400" dirty="0" smtClean="0"/>
              <a:t>Hypo-Na</a:t>
            </a:r>
            <a:r>
              <a:rPr lang="de-DE" sz="2400" baseline="30000" dirty="0" smtClean="0"/>
              <a:t>+</a:t>
            </a:r>
            <a:r>
              <a:rPr lang="de-DE" sz="2400" dirty="0" smtClean="0"/>
              <a:t> unter </a:t>
            </a:r>
            <a:r>
              <a:rPr lang="de-DE" sz="2400" dirty="0" err="1" smtClean="0"/>
              <a:t>Thiaziden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i="1" dirty="0" smtClean="0"/>
              <a:t>tritt </a:t>
            </a:r>
            <a:r>
              <a:rPr lang="de-DE" sz="2400" i="1" dirty="0" err="1" smtClean="0"/>
              <a:t>i.d</a:t>
            </a:r>
            <a:r>
              <a:rPr lang="de-DE" sz="2400" i="1" dirty="0" smtClean="0"/>
              <a:t>. Regel binnen 1-2 Wochen nach Therapiebeginn auf,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i="1" dirty="0" smtClean="0"/>
              <a:t>kann auch nach Jahren der </a:t>
            </a:r>
            <a:r>
              <a:rPr lang="de-DE" sz="2400" i="1" dirty="0" err="1" smtClean="0"/>
              <a:t>Thiazidtherapie</a:t>
            </a:r>
            <a:r>
              <a:rPr lang="de-DE" sz="2400" i="1" dirty="0" smtClean="0"/>
              <a:t> noch auftreten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i="1" u="sng" dirty="0" smtClean="0"/>
              <a:t>kumulativ</a:t>
            </a:r>
            <a:r>
              <a:rPr lang="de-DE" sz="2400" i="1" dirty="0" smtClean="0"/>
              <a:t>: 3/10 behandelte </a:t>
            </a:r>
            <a:r>
              <a:rPr lang="de-DE" sz="2400" i="1" dirty="0" err="1" smtClean="0"/>
              <a:t>entwicklen</a:t>
            </a:r>
            <a:r>
              <a:rPr lang="de-DE" sz="2400" i="1" dirty="0" smtClean="0"/>
              <a:t> Hypo-Na</a:t>
            </a:r>
            <a:r>
              <a:rPr lang="de-DE" sz="2400" i="1" baseline="30000" dirty="0" smtClean="0"/>
              <a:t>+</a:t>
            </a:r>
            <a:endParaRPr lang="de-DE" sz="2400" i="1" baseline="30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001" y="2181944"/>
            <a:ext cx="6387998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300192" y="651890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Leung et al AJM 2011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84355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Risikofaktoren für </a:t>
            </a:r>
            <a:r>
              <a:rPr lang="de-DE" dirty="0" err="1" smtClean="0"/>
              <a:t>Hyponatriämie</a:t>
            </a:r>
            <a:r>
              <a:rPr lang="de-DE" dirty="0" smtClean="0"/>
              <a:t> unter </a:t>
            </a:r>
            <a:r>
              <a:rPr lang="de-DE" dirty="0" err="1" smtClean="0"/>
              <a:t>Thiaziddiuretika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Alter: pro 10 Jahre höheres Alter: Verdoppelung des Risikos</a:t>
            </a:r>
          </a:p>
          <a:p>
            <a:r>
              <a:rPr lang="de-DE" dirty="0" smtClean="0"/>
              <a:t>BMI: pro 5 kg mehr Gewicht: Risikoreduktion um 27%</a:t>
            </a:r>
          </a:p>
          <a:p>
            <a:r>
              <a:rPr lang="de-DE" dirty="0" smtClean="0"/>
              <a:t>Hohe Trinkmenge (psychogene Polydipsie, Alkoholiker mit hohem Bierkonsum)</a:t>
            </a:r>
          </a:p>
          <a:p>
            <a:r>
              <a:rPr lang="de-DE" dirty="0" smtClean="0"/>
              <a:t>Genetische Faktoren: Polymorphismen in KCNJ1 (kodiert ROMK) erhöhen Risiko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777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de-DE" dirty="0"/>
              <a:t>Europäische Leitlinie </a:t>
            </a:r>
            <a:r>
              <a:rPr lang="de-DE" dirty="0" smtClean="0"/>
              <a:t>Hypo-</a:t>
            </a:r>
            <a:r>
              <a:rPr lang="de-DE" dirty="0" err="1" smtClean="0"/>
              <a:t>Natriämie</a:t>
            </a:r>
            <a:endParaRPr lang="de-DE" b="0" i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860" y="980728"/>
            <a:ext cx="7780280" cy="45259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3995936" y="6452766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Adaptiert nach: </a:t>
            </a:r>
            <a:r>
              <a:rPr lang="de-DE" sz="1400" b="1" dirty="0" err="1" smtClean="0"/>
              <a:t>Spasovski</a:t>
            </a:r>
            <a:r>
              <a:rPr lang="de-DE" sz="1400" b="1" dirty="0" smtClean="0"/>
              <a:t> et al, </a:t>
            </a:r>
            <a:r>
              <a:rPr lang="de-DE" sz="1400" b="1" dirty="0" err="1" smtClean="0"/>
              <a:t>Eur</a:t>
            </a:r>
            <a:r>
              <a:rPr lang="de-DE" sz="1400" b="1" dirty="0" smtClean="0"/>
              <a:t> J </a:t>
            </a:r>
            <a:r>
              <a:rPr lang="de-DE" sz="1400" b="1" dirty="0" err="1" smtClean="0"/>
              <a:t>Endocrinol</a:t>
            </a:r>
            <a:r>
              <a:rPr lang="de-DE" sz="1400" b="1" dirty="0" smtClean="0"/>
              <a:t> 2014</a:t>
            </a:r>
            <a:endParaRPr lang="de-DE" sz="1400" b="1" dirty="0"/>
          </a:p>
        </p:txBody>
      </p:sp>
      <p:sp>
        <p:nvSpPr>
          <p:cNvPr id="6" name="Rechteck 5"/>
          <p:cNvSpPr/>
          <p:nvPr/>
        </p:nvSpPr>
        <p:spPr>
          <a:xfrm>
            <a:off x="1151620" y="5584962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i="1" dirty="0" smtClean="0">
                <a:solidFill>
                  <a:srgbClr val="00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 </a:t>
            </a:r>
            <a:r>
              <a:rPr lang="de-DE" sz="24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„Studenten</a:t>
            </a:r>
            <a:r>
              <a:rPr lang="de-DE" sz="2400" b="1" i="1" dirty="0">
                <a:solidFill>
                  <a:srgbClr val="0000FF"/>
                </a:solidFill>
                <a:latin typeface="Calibri" panose="020F0502020204030204" pitchFamily="34" charset="0"/>
              </a:rPr>
              <a:t>, die Laborparameter benutzen:</a:t>
            </a:r>
            <a:br>
              <a:rPr lang="de-DE" sz="2400" b="1" i="1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de-DE" sz="2400" b="1" i="1" dirty="0">
                <a:solidFill>
                  <a:srgbClr val="0000FF"/>
                </a:solidFill>
                <a:latin typeface="Calibri" panose="020F0502020204030204" pitchFamily="34" charset="0"/>
              </a:rPr>
              <a:t>besser als Chefs, die Volumenhaushalt </a:t>
            </a:r>
            <a:r>
              <a:rPr lang="de-DE" sz="24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benutzen“</a:t>
            </a:r>
            <a:endParaRPr lang="de-DE" sz="24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3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804248" y="6021288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Adaptiert nach: </a:t>
            </a:r>
            <a:r>
              <a:rPr lang="de-DE" sz="1400" b="1" dirty="0" err="1" smtClean="0"/>
              <a:t>Spasovski</a:t>
            </a:r>
            <a:r>
              <a:rPr lang="de-DE" sz="1400" b="1" dirty="0" smtClean="0"/>
              <a:t> et al, </a:t>
            </a:r>
            <a:r>
              <a:rPr lang="de-DE" sz="1400" b="1" dirty="0" err="1" smtClean="0"/>
              <a:t>Eur</a:t>
            </a:r>
            <a:r>
              <a:rPr lang="de-DE" sz="1400" b="1" dirty="0" smtClean="0"/>
              <a:t> J </a:t>
            </a:r>
            <a:r>
              <a:rPr lang="de-DE" sz="1400" b="1" dirty="0" err="1" smtClean="0"/>
              <a:t>Endocrinol</a:t>
            </a:r>
            <a:r>
              <a:rPr lang="de-DE" sz="1400" b="1" dirty="0" smtClean="0"/>
              <a:t> 2014</a:t>
            </a:r>
            <a:endParaRPr lang="de-DE" sz="14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4198" y="-17839"/>
            <a:ext cx="4937556" cy="681032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467092" y="301297"/>
            <a:ext cx="256940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anose="020F0502020204030204" pitchFamily="34" charset="0"/>
              </a:rPr>
              <a:t>Pseudo-</a:t>
            </a:r>
            <a:r>
              <a:rPr lang="de-DE" sz="1400" dirty="0" err="1" smtClean="0">
                <a:latin typeface="Calibri" panose="020F0502020204030204" pitchFamily="34" charset="0"/>
              </a:rPr>
              <a:t>Hyponatriämie</a:t>
            </a:r>
            <a:endParaRPr lang="de-DE" sz="1400" dirty="0" smtClean="0">
              <a:latin typeface="Calibri" panose="020F0502020204030204" pitchFamily="34" charset="0"/>
            </a:endParaRPr>
          </a:p>
          <a:p>
            <a:r>
              <a:rPr lang="de-DE" sz="1400" dirty="0" smtClean="0">
                <a:latin typeface="Calibri" panose="020F0502020204030204" pitchFamily="34" charset="0"/>
              </a:rPr>
              <a:t>Hyperglykämie</a:t>
            </a:r>
          </a:p>
          <a:p>
            <a:r>
              <a:rPr lang="de-DE" sz="1400" dirty="0" smtClean="0">
                <a:latin typeface="Calibri" panose="020F0502020204030204" pitchFamily="34" charset="0"/>
              </a:rPr>
              <a:t>IVIG (</a:t>
            </a:r>
            <a:r>
              <a:rPr lang="de-DE" sz="1400" dirty="0" err="1" smtClean="0">
                <a:latin typeface="Calibri" panose="020F0502020204030204" pitchFamily="34" charset="0"/>
              </a:rPr>
              <a:t>Mannitol</a:t>
            </a:r>
            <a:r>
              <a:rPr lang="de-DE" sz="1400" dirty="0" smtClean="0">
                <a:latin typeface="Calibri" panose="020F0502020204030204" pitchFamily="34" charset="0"/>
              </a:rPr>
              <a:t>, </a:t>
            </a:r>
            <a:r>
              <a:rPr lang="de-DE" sz="1400" dirty="0" err="1" smtClean="0">
                <a:latin typeface="Calibri" panose="020F0502020204030204" pitchFamily="34" charset="0"/>
              </a:rPr>
              <a:t>Glycerol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</a:p>
          <a:p>
            <a:r>
              <a:rPr lang="de-DE" sz="1400" dirty="0" smtClean="0">
                <a:latin typeface="Calibri" panose="020F0502020204030204" pitchFamily="34" charset="0"/>
              </a:rPr>
              <a:t>TUR-P, </a:t>
            </a:r>
            <a:r>
              <a:rPr lang="de-DE" sz="1400" dirty="0" err="1" smtClean="0">
                <a:latin typeface="Calibri" panose="020F0502020204030204" pitchFamily="34" charset="0"/>
              </a:rPr>
              <a:t>lap</a:t>
            </a:r>
            <a:r>
              <a:rPr lang="de-DE" sz="1400" dirty="0" smtClean="0">
                <a:latin typeface="Calibri" panose="020F0502020204030204" pitchFamily="34" charset="0"/>
              </a:rPr>
              <a:t>. HE (</a:t>
            </a:r>
            <a:r>
              <a:rPr lang="de-DE" sz="1400" dirty="0" err="1" smtClean="0">
                <a:latin typeface="Calibri" panose="020F0502020204030204" pitchFamily="34" charset="0"/>
              </a:rPr>
              <a:t>Mannitol</a:t>
            </a:r>
            <a:r>
              <a:rPr lang="de-DE" sz="1400" dirty="0" smtClean="0">
                <a:latin typeface="Calibri" panose="020F0502020204030204" pitchFamily="34" charset="0"/>
              </a:rPr>
              <a:t>, Glycin)</a:t>
            </a:r>
            <a:endParaRPr lang="de-DE" sz="1400" dirty="0">
              <a:latin typeface="Calibri" panose="020F0502020204030204" pitchFamily="34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5827132" y="680939"/>
            <a:ext cx="639960" cy="117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522876" y="5589240"/>
            <a:ext cx="18002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</a:rPr>
              <a:t>FE</a:t>
            </a:r>
            <a:r>
              <a:rPr lang="de-DE" baseline="-25000" dirty="0" smtClean="0">
                <a:latin typeface="Calibri" panose="020F0502020204030204" pitchFamily="34" charset="0"/>
              </a:rPr>
              <a:t>UA</a:t>
            </a:r>
            <a:r>
              <a:rPr lang="de-DE" dirty="0" smtClean="0">
                <a:latin typeface="Calibri" panose="020F0502020204030204" pitchFamily="34" charset="0"/>
              </a:rPr>
              <a:t>&gt;12%: SIAD</a:t>
            </a:r>
          </a:p>
          <a:p>
            <a:r>
              <a:rPr lang="de-DE" dirty="0">
                <a:latin typeface="Calibri" panose="020F0502020204030204" pitchFamily="34" charset="0"/>
              </a:rPr>
              <a:t>FE</a:t>
            </a:r>
            <a:r>
              <a:rPr lang="de-DE" baseline="-25000" dirty="0">
                <a:latin typeface="Calibri" panose="020F0502020204030204" pitchFamily="34" charset="0"/>
              </a:rPr>
              <a:t>UA</a:t>
            </a:r>
            <a:r>
              <a:rPr lang="de-DE" dirty="0" smtClean="0">
                <a:latin typeface="Calibri" panose="020F0502020204030204" pitchFamily="34" charset="0"/>
              </a:rPr>
              <a:t>&lt;12%: ECF</a:t>
            </a:r>
            <a:r>
              <a:rPr lang="de-DE" dirty="0" smtClean="0">
                <a:latin typeface="Calibri" panose="020F0502020204030204" pitchFamily="34" charset="0"/>
                <a:sym typeface="Symbol" panose="05050102010706020507" pitchFamily="18" charset="2"/>
              </a:rPr>
              <a:t>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850318" y="2622946"/>
            <a:ext cx="2952328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Calibri" panose="020F0502020204030204" pitchFamily="34" charset="0"/>
              </a:rPr>
              <a:t>= Erhöhte ADH-Sekretion</a:t>
            </a:r>
            <a:endParaRPr lang="de-DE" sz="1600" dirty="0">
              <a:latin typeface="Calibri" panose="020F0502020204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3306" y="2622946"/>
            <a:ext cx="2152430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Calibri" panose="020F0502020204030204" pitchFamily="34" charset="0"/>
              </a:rPr>
              <a:t>Suppr</a:t>
            </a:r>
            <a:r>
              <a:rPr lang="de-DE" sz="1600" dirty="0" smtClean="0">
                <a:latin typeface="Calibri" panose="020F0502020204030204" pitchFamily="34" charset="0"/>
              </a:rPr>
              <a:t>. ADH-Sekretion =</a:t>
            </a:r>
            <a:endParaRPr lang="de-DE" sz="1600" dirty="0">
              <a:latin typeface="Calibri" panose="020F0502020204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7504" y="116632"/>
            <a:ext cx="2736304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Calibri" panose="020F0502020204030204" pitchFamily="34" charset="0"/>
              </a:rPr>
              <a:t>Europäische Leitlinie Hypo-</a:t>
            </a:r>
            <a:r>
              <a:rPr lang="de-DE" sz="2000" b="1" dirty="0" err="1" smtClean="0">
                <a:latin typeface="Calibri" panose="020F0502020204030204" pitchFamily="34" charset="0"/>
              </a:rPr>
              <a:t>Natriämie</a:t>
            </a:r>
            <a:r>
              <a:rPr lang="de-DE" sz="2000" b="1" dirty="0" smtClean="0">
                <a:latin typeface="Calibri" panose="020F0502020204030204" pitchFamily="34" charset="0"/>
              </a:rPr>
              <a:t>:</a:t>
            </a:r>
          </a:p>
          <a:p>
            <a:r>
              <a:rPr lang="de-DE" sz="2000" dirty="0" smtClean="0">
                <a:latin typeface="Calibri" panose="020F0502020204030204" pitchFamily="34" charset="0"/>
              </a:rPr>
              <a:t>Empfiehlt Klassifikation nach Laborparametern</a:t>
            </a:r>
            <a:endParaRPr lang="de-DE" sz="2000" dirty="0">
              <a:latin typeface="Calibri" panose="020F050202020403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850318" y="3903776"/>
            <a:ext cx="2952328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Calibri" panose="020F0502020204030204" pitchFamily="34" charset="0"/>
              </a:rPr>
              <a:t>= Na-Exkretion funktioniert</a:t>
            </a:r>
            <a:endParaRPr lang="de-DE" sz="1600" dirty="0">
              <a:latin typeface="Calibri" panose="020F050202020403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3306" y="3898696"/>
            <a:ext cx="2088232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Calibri" panose="020F0502020204030204" pitchFamily="34" charset="0"/>
              </a:rPr>
              <a:t>= Na-Retention,</a:t>
            </a:r>
            <a:br>
              <a:rPr lang="de-DE" sz="1600" dirty="0" smtClean="0">
                <a:latin typeface="Calibri" panose="020F0502020204030204" pitchFamily="34" charset="0"/>
              </a:rPr>
            </a:br>
            <a:r>
              <a:rPr lang="de-DE" sz="1600" dirty="0" smtClean="0">
                <a:latin typeface="Calibri" panose="020F0502020204030204" pitchFamily="34" charset="0"/>
              </a:rPr>
              <a:t>RAAS aktiviert</a:t>
            </a:r>
            <a:endParaRPr lang="de-DE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6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96925"/>
          </a:xfrm>
        </p:spPr>
        <p:txBody>
          <a:bodyPr/>
          <a:lstStyle/>
          <a:p>
            <a:r>
              <a:rPr lang="de-DE" dirty="0" smtClean="0"/>
              <a:t>Fallbeispiel: 87-jährige Patientin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023690"/>
            <a:ext cx="8229600" cy="4781128"/>
          </a:xfrm>
        </p:spPr>
        <p:txBody>
          <a:bodyPr/>
          <a:lstStyle/>
          <a:p>
            <a:r>
              <a:rPr lang="de-DE" b="1" dirty="0" smtClean="0"/>
              <a:t>3/2018</a:t>
            </a:r>
            <a:r>
              <a:rPr lang="de-DE" dirty="0" smtClean="0"/>
              <a:t>: Aufnahme Med. Intensivstation </a:t>
            </a:r>
            <a:r>
              <a:rPr lang="de-DE" dirty="0" err="1" smtClean="0"/>
              <a:t>Klin</a:t>
            </a:r>
            <a:r>
              <a:rPr lang="de-DE" dirty="0" smtClean="0"/>
              <a:t>. Traunstein mit Luftnot, Schwindel und Sturz</a:t>
            </a:r>
          </a:p>
          <a:p>
            <a:r>
              <a:rPr lang="de-DE" b="1" dirty="0" smtClean="0"/>
              <a:t>Begleiterkrankungen, Vorgeschichte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mittelgradige </a:t>
            </a:r>
            <a:r>
              <a:rPr lang="de-DE" dirty="0" err="1" smtClean="0"/>
              <a:t>Aortenklappenstenose</a:t>
            </a:r>
            <a:r>
              <a:rPr lang="de-DE" dirty="0" smtClean="0"/>
              <a:t>, EF normwertig</a:t>
            </a:r>
          </a:p>
          <a:p>
            <a:pPr lvl="1"/>
            <a:r>
              <a:rPr lang="de-DE" dirty="0" smtClean="0"/>
              <a:t>Ausschluss KHK</a:t>
            </a:r>
            <a:r>
              <a:rPr lang="de-DE" dirty="0"/>
              <a:t> </a:t>
            </a:r>
            <a:r>
              <a:rPr lang="de-DE" dirty="0" smtClean="0"/>
              <a:t>2010</a:t>
            </a:r>
          </a:p>
          <a:p>
            <a:pPr lvl="1"/>
            <a:r>
              <a:rPr lang="de-DE" dirty="0" smtClean="0"/>
              <a:t>Primär </a:t>
            </a:r>
            <a:r>
              <a:rPr lang="de-DE" dirty="0" err="1" smtClean="0"/>
              <a:t>biliäre</a:t>
            </a:r>
            <a:r>
              <a:rPr lang="de-DE" dirty="0" smtClean="0"/>
              <a:t> Leberzirrhose</a:t>
            </a:r>
          </a:p>
          <a:p>
            <a:pPr lvl="1"/>
            <a:r>
              <a:rPr lang="de-DE" dirty="0" smtClean="0"/>
              <a:t>Arterielle Hypertonie</a:t>
            </a:r>
          </a:p>
          <a:p>
            <a:pPr lvl="1"/>
            <a:r>
              <a:rPr lang="de-DE" dirty="0" smtClean="0"/>
              <a:t>Therapie mit </a:t>
            </a:r>
            <a:r>
              <a:rPr lang="de-DE" dirty="0" err="1" smtClean="0"/>
              <a:t>Torasemid</a:t>
            </a:r>
            <a:r>
              <a:rPr lang="de-DE" dirty="0" smtClean="0"/>
              <a:t> und </a:t>
            </a:r>
            <a:r>
              <a:rPr lang="de-DE" dirty="0" err="1" smtClean="0"/>
              <a:t>Xipamid</a:t>
            </a:r>
            <a:endParaRPr lang="de-DE" dirty="0" smtClean="0"/>
          </a:p>
          <a:p>
            <a:r>
              <a:rPr lang="de-DE" b="1" dirty="0" smtClean="0"/>
              <a:t>Untersuchung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RR 100/70 </a:t>
            </a:r>
            <a:r>
              <a:rPr lang="de-DE" dirty="0" err="1" smtClean="0"/>
              <a:t>mmHg</a:t>
            </a:r>
            <a:endParaRPr lang="de-DE" dirty="0" smtClean="0"/>
          </a:p>
          <a:p>
            <a:pPr lvl="1"/>
            <a:r>
              <a:rPr lang="de-DE" dirty="0" err="1" smtClean="0"/>
              <a:t>Aortensystolikum</a:t>
            </a:r>
            <a:endParaRPr lang="de-DE" dirty="0" smtClean="0"/>
          </a:p>
          <a:p>
            <a:pPr lvl="1"/>
            <a:r>
              <a:rPr lang="de-DE" dirty="0" smtClean="0"/>
              <a:t>feuchte </a:t>
            </a:r>
            <a:r>
              <a:rPr lang="de-DE" dirty="0" err="1" smtClean="0"/>
              <a:t>RG‘s</a:t>
            </a:r>
            <a:r>
              <a:rPr lang="de-DE" dirty="0" smtClean="0"/>
              <a:t> </a:t>
            </a:r>
            <a:r>
              <a:rPr lang="de-DE" dirty="0" err="1" smtClean="0"/>
              <a:t>bds</a:t>
            </a:r>
            <a:r>
              <a:rPr lang="de-DE" dirty="0" smtClean="0"/>
              <a:t> basal, nach basal zunehmende Klopfschalldämpfung</a:t>
            </a:r>
          </a:p>
          <a:p>
            <a:pPr lvl="1"/>
            <a:r>
              <a:rPr lang="de-DE" dirty="0" smtClean="0"/>
              <a:t>Beinödeme</a:t>
            </a:r>
            <a:br>
              <a:rPr lang="de-DE" dirty="0" smtClean="0"/>
            </a:b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944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Labor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r>
              <a:rPr lang="de-DE" b="1" dirty="0" smtClean="0"/>
              <a:t>Na 100mmol/l</a:t>
            </a:r>
            <a:r>
              <a:rPr lang="de-DE" dirty="0" smtClean="0"/>
              <a:t>, K 3.5 mmol/l, Kreatinin 0.91mg/dl, Harnstoff 37 mg/dl, Glukose </a:t>
            </a:r>
            <a:r>
              <a:rPr lang="de-DE" b="1" dirty="0" smtClean="0"/>
              <a:t>397</a:t>
            </a:r>
            <a:r>
              <a:rPr lang="de-DE" dirty="0" smtClean="0"/>
              <a:t> mg/dl</a:t>
            </a:r>
            <a:endParaRPr lang="de-DE" dirty="0"/>
          </a:p>
          <a:p>
            <a:r>
              <a:rPr lang="de-DE" dirty="0" smtClean="0"/>
              <a:t>Gemessene Serum-</a:t>
            </a:r>
            <a:r>
              <a:rPr lang="de-DE" dirty="0" err="1" smtClean="0"/>
              <a:t>Osmolalität</a:t>
            </a:r>
            <a:r>
              <a:rPr lang="de-DE" dirty="0" smtClean="0"/>
              <a:t> </a:t>
            </a:r>
            <a:r>
              <a:rPr lang="de-DE" b="1" dirty="0" smtClean="0"/>
              <a:t>228 </a:t>
            </a:r>
            <a:r>
              <a:rPr lang="de-DE" b="1" dirty="0" err="1" smtClean="0"/>
              <a:t>mosm</a:t>
            </a:r>
            <a:r>
              <a:rPr lang="de-DE" b="1" dirty="0" smtClean="0"/>
              <a:t>/kg</a:t>
            </a:r>
          </a:p>
          <a:p>
            <a:pPr lvl="1"/>
            <a:r>
              <a:rPr lang="de-DE" dirty="0" smtClean="0"/>
              <a:t>Urin-</a:t>
            </a:r>
            <a:r>
              <a:rPr lang="de-DE" dirty="0" err="1" smtClean="0"/>
              <a:t>Osm</a:t>
            </a:r>
            <a:r>
              <a:rPr lang="de-DE" dirty="0" smtClean="0"/>
              <a:t> </a:t>
            </a:r>
            <a:r>
              <a:rPr lang="de-DE" b="1" dirty="0" smtClean="0"/>
              <a:t>280mosm/kg</a:t>
            </a:r>
          </a:p>
          <a:p>
            <a:pPr lvl="1"/>
            <a:r>
              <a:rPr lang="de-DE" dirty="0" smtClean="0"/>
              <a:t>Urin-Na </a:t>
            </a:r>
            <a:r>
              <a:rPr lang="de-DE" b="1" dirty="0" smtClean="0"/>
              <a:t>9 mmol/l</a:t>
            </a:r>
          </a:p>
          <a:p>
            <a:r>
              <a:rPr lang="de-DE" dirty="0" err="1" smtClean="0"/>
              <a:t>FE</a:t>
            </a:r>
            <a:r>
              <a:rPr lang="de-DE" baseline="-25000" dirty="0" err="1" smtClean="0"/>
              <a:t>Na</a:t>
            </a:r>
            <a:r>
              <a:rPr lang="de-DE" dirty="0" smtClean="0"/>
              <a:t>: 0.1%, </a:t>
            </a:r>
            <a:r>
              <a:rPr lang="de-DE" dirty="0" err="1" smtClean="0"/>
              <a:t>FE</a:t>
            </a:r>
            <a:r>
              <a:rPr lang="de-DE" baseline="-25000" dirty="0" err="1" smtClean="0"/>
              <a:t>Harnsäure</a:t>
            </a:r>
            <a:r>
              <a:rPr lang="de-DE" dirty="0" smtClean="0"/>
              <a:t>: 3.2%</a:t>
            </a:r>
          </a:p>
          <a:p>
            <a:r>
              <a:rPr lang="de-DE" dirty="0" smtClean="0"/>
              <a:t>TSH 1.2 µU/ml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103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2237</Words>
  <Application>Microsoft Office PowerPoint</Application>
  <PresentationFormat>Bildschirmpräsentation (4:3)</PresentationFormat>
  <Paragraphs>456</Paragraphs>
  <Slides>59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59</vt:i4>
      </vt:variant>
    </vt:vector>
  </HeadingPairs>
  <TitlesOfParts>
    <vt:vector size="66" baseType="lpstr">
      <vt:lpstr>ＭＳ Ｐゴシック</vt:lpstr>
      <vt:lpstr>Arial</vt:lpstr>
      <vt:lpstr>Calibri</vt:lpstr>
      <vt:lpstr>Symbol</vt:lpstr>
      <vt:lpstr>Verdana</vt:lpstr>
      <vt:lpstr>Wingdings</vt:lpstr>
      <vt:lpstr>Standarddesign</vt:lpstr>
      <vt:lpstr>Elektrolytstörungen: Hyponatriämie und Hyperkaliämie</vt:lpstr>
      <vt:lpstr>Hyponatriämie</vt:lpstr>
      <vt:lpstr>Osmolalität Normwert: 275-290mosm/kg</vt:lpstr>
      <vt:lpstr>Regulation des Natrium- und Wasserhaushalts</vt:lpstr>
      <vt:lpstr>Definition der Hyponatriämie: &lt;135mmol/l Traditionelle Klassifikation der Hyponatriämie nach Volumenstatus</vt:lpstr>
      <vt:lpstr>Europäische Leitlinie Hypo-Natriämie</vt:lpstr>
      <vt:lpstr>PowerPoint-Präsentation</vt:lpstr>
      <vt:lpstr>Fallbeispiel: 87-jährige Patientin</vt:lpstr>
      <vt:lpstr>Labor</vt:lpstr>
      <vt:lpstr>PowerPoint-Präsentation</vt:lpstr>
      <vt:lpstr>Röntgen-Thorax bei Aufnahme</vt:lpstr>
      <vt:lpstr>PowerPoint-Präsentation</vt:lpstr>
      <vt:lpstr>2. Fallbeispiel: 76-jähriger Mann</vt:lpstr>
      <vt:lpstr>Stationäre Aufnahme KH in Westbayern</vt:lpstr>
      <vt:lpstr>Labordiagnostik</vt:lpstr>
      <vt:lpstr>Weiterer Verlauf</vt:lpstr>
      <vt:lpstr>Aufnahmelabor UKR</vt:lpstr>
      <vt:lpstr>PowerPoint-Präsentation</vt:lpstr>
      <vt:lpstr>Bildgebung</vt:lpstr>
      <vt:lpstr>MR Schädel: Hypophysenadenom</vt:lpstr>
      <vt:lpstr>Speziallabor: Hypophyseninsuffizienz</vt:lpstr>
      <vt:lpstr>Mikrobiologie</vt:lpstr>
      <vt:lpstr>Diagnose + Therapie</vt:lpstr>
      <vt:lpstr>Mechanismus und Definition SIADH</vt:lpstr>
      <vt:lpstr>Multinationale Hyponatriämie-Registry: Prävalenz der HN (Hypovolämie, Thiaziddiuretika, Hyperglykämie, Dialysepat. ausgeschlossen)</vt:lpstr>
      <vt:lpstr>Ursachen des SIADH (Prävalenz aus HN-Registry)</vt:lpstr>
      <vt:lpstr>Medikamente mit SIADH als Nebenwirkung</vt:lpstr>
      <vt:lpstr>Europäische Leitlinie: Therapie der Hyponatriämie</vt:lpstr>
      <vt:lpstr>PowerPoint-Präsentation</vt:lpstr>
      <vt:lpstr>Schwere Symptome Erbrechen, kardiopulmonale Dekompensation, schwere Somnolenz, Krampfanfall, GCC &lt;9</vt:lpstr>
      <vt:lpstr>Milde-moderate Symptome Übelkeit ohne Erbrechen, Verwirrung, Kopfschmerzen</vt:lpstr>
      <vt:lpstr>Akute Hyponatriämie (Dauer nachweislich &lt;48h)</vt:lpstr>
      <vt:lpstr>Ursachen einer akuten Hyponatriämie: meist transiert, so dass selbstlimitierend!</vt:lpstr>
      <vt:lpstr>Chronische Hyponatriämie ohne schwere oder mild/moderate Symptome  Allgemeines</vt:lpstr>
      <vt:lpstr>Chronische Hyponatriämie ohne schwere oder mild/moderate Symptome  Pat. mit erweiterter extrazellulärer Flüssigkeit  (z.B. dekomp. Herzinsuffizienz)</vt:lpstr>
      <vt:lpstr>Chronische Hyponatriämie ohne schwere oder mild/moderate Symptome  Pat. mit reduziertem zirkulierendem Volumen (Hypovolämie)</vt:lpstr>
      <vt:lpstr>Chronische Hyponatriämie ohne schwere oder mild/moderate Symptome  Pat. mit SIADH</vt:lpstr>
      <vt:lpstr>HN-Registry Therapie der SIADH-bedingten Hyponatriämie in „real life“</vt:lpstr>
      <vt:lpstr>Hyperkaliämie</vt:lpstr>
      <vt:lpstr>Kaliumhaushalt</vt:lpstr>
      <vt:lpstr>Hyperkaliämie durch vermehrte Freisetzung aus Zellen</vt:lpstr>
      <vt:lpstr>Stimulation der renalen Kaliumexkretion: Aldosteron-abhängiger ENaC und ROMK</vt:lpstr>
      <vt:lpstr>SCREAM-Kohorte (Stockholm): elektronische Gesundheitsdaten („real-life“) Inzidenz Hyperkaliämie binnen 1 Jahr nach neu begonnener Beta-Blocker-Therapie vs. ACEi/ARB-Therapie</vt:lpstr>
      <vt:lpstr>Assoziation von Kalium mit Endpunkten</vt:lpstr>
      <vt:lpstr>Empfehlungen</vt:lpstr>
      <vt:lpstr>Europäische und US-amerikanische Leitlinien</vt:lpstr>
      <vt:lpstr>Therapie der Hyperkaliämie</vt:lpstr>
      <vt:lpstr>PowerPoint-Präsentation</vt:lpstr>
      <vt:lpstr>Patiromer-Studien</vt:lpstr>
      <vt:lpstr>ZS-9-Studien</vt:lpstr>
      <vt:lpstr>Offene Fragen zu neuen Kaliumbindern</vt:lpstr>
      <vt:lpstr>Zusammenfassung</vt:lpstr>
      <vt:lpstr>Vielen Dank für Ihre Aufmerksamkeit!</vt:lpstr>
      <vt:lpstr>PowerPoint-Präsentation</vt:lpstr>
      <vt:lpstr>PowerPoint-Präsentation</vt:lpstr>
      <vt:lpstr>Abgrenzung primärer vs. sekundärer Hypokortisolismus</vt:lpstr>
      <vt:lpstr>Retrospektive Studie in 2613 Patienten mit neu begonnener antihypertensiver Therapie: Schweregrad der Hypo-Natriämie </vt:lpstr>
      <vt:lpstr>Hypo-Na+ unter Thiaziden tritt i.d. Regel binnen 1-2 Wochen nach Therapiebeginn auf, kann auch nach Jahren der Thiazidtherapie noch auftreten kumulativ: 3/10 behandelte entwicklen Hypo-Na+</vt:lpstr>
      <vt:lpstr>Risikofaktoren für Hyponatriämie unter Thiaziddiuretika</vt:lpstr>
    </vt:vector>
  </TitlesOfParts>
  <Company>Universität Regensburg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user</dc:creator>
  <cp:lastModifiedBy>Carsten Böger</cp:lastModifiedBy>
  <cp:revision>2654</cp:revision>
  <dcterms:created xsi:type="dcterms:W3CDTF">2009-06-25T10:42:12Z</dcterms:created>
  <dcterms:modified xsi:type="dcterms:W3CDTF">2018-04-21T05:52:20Z</dcterms:modified>
</cp:coreProperties>
</file>